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1" r:id="rId4"/>
  </p:sldMasterIdLst>
  <p:notesMasterIdLst>
    <p:notesMasterId r:id="rId6"/>
  </p:notesMasterIdLst>
  <p:sldIdLst>
    <p:sldId id="257" r:id="rId5"/>
    <p:sldId id="348" r:id="rId7"/>
    <p:sldId id="349" r:id="rId8"/>
    <p:sldId id="368" r:id="rId9"/>
    <p:sldId id="369" r:id="rId10"/>
    <p:sldId id="370" r:id="rId11"/>
    <p:sldId id="371" r:id="rId12"/>
    <p:sldId id="372" r:id="rId13"/>
    <p:sldId id="374" r:id="rId14"/>
    <p:sldId id="375" r:id="rId15"/>
    <p:sldId id="362" r:id="rId16"/>
    <p:sldId id="376" r:id="rId17"/>
    <p:sldId id="377" r:id="rId18"/>
    <p:sldId id="378" r:id="rId19"/>
    <p:sldId id="379" r:id="rId20"/>
    <p:sldId id="367" r:id="rId21"/>
    <p:sldId id="380" r:id="rId22"/>
    <p:sldId id="381" r:id="rId23"/>
    <p:sldId id="363" r:id="rId24"/>
    <p:sldId id="382" r:id="rId25"/>
    <p:sldId id="383" r:id="rId26"/>
    <p:sldId id="384" r:id="rId27"/>
    <p:sldId id="385" r:id="rId28"/>
    <p:sldId id="386" r:id="rId29"/>
    <p:sldId id="387" r:id="rId30"/>
    <p:sldId id="388" r:id="rId31"/>
    <p:sldId id="389" r:id="rId32"/>
    <p:sldId id="390" r:id="rId33"/>
    <p:sldId id="364" r:id="rId34"/>
    <p:sldId id="391" r:id="rId35"/>
    <p:sldId id="365" r:id="rId36"/>
    <p:sldId id="392" r:id="rId37"/>
    <p:sldId id="394" r:id="rId38"/>
    <p:sldId id="395" r:id="rId39"/>
    <p:sldId id="396" r:id="rId40"/>
    <p:sldId id="397" r:id="rId41"/>
    <p:sldId id="398" r:id="rId42"/>
    <p:sldId id="399" r:id="rId43"/>
    <p:sldId id="400" r:id="rId44"/>
    <p:sldId id="366" r:id="rId45"/>
    <p:sldId id="401" r:id="rId46"/>
    <p:sldId id="402" r:id="rId47"/>
    <p:sldId id="403" r:id="rId48"/>
    <p:sldId id="404" r:id="rId49"/>
    <p:sldId id="405" r:id="rId50"/>
    <p:sldId id="406" r:id="rId51"/>
    <p:sldId id="410" r:id="rId52"/>
    <p:sldId id="407" r:id="rId53"/>
    <p:sldId id="35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1911E6D-7290-4F44-B658-7316C95EF084}">
          <p14:sldIdLst>
            <p14:sldId id="257"/>
            <p14:sldId id="348"/>
            <p14:sldId id="349"/>
            <p14:sldId id="368"/>
            <p14:sldId id="369"/>
            <p14:sldId id="370"/>
            <p14:sldId id="371"/>
            <p14:sldId id="372"/>
            <p14:sldId id="374"/>
            <p14:sldId id="375"/>
            <p14:sldId id="362"/>
            <p14:sldId id="376"/>
            <p14:sldId id="377"/>
            <p14:sldId id="378"/>
            <p14:sldId id="379"/>
            <p14:sldId id="367"/>
            <p14:sldId id="380"/>
            <p14:sldId id="381"/>
            <p14:sldId id="363"/>
            <p14:sldId id="382"/>
            <p14:sldId id="383"/>
            <p14:sldId id="384"/>
            <p14:sldId id="385"/>
            <p14:sldId id="386"/>
            <p14:sldId id="387"/>
            <p14:sldId id="388"/>
            <p14:sldId id="389"/>
            <p14:sldId id="390"/>
            <p14:sldId id="364"/>
            <p14:sldId id="391"/>
            <p14:sldId id="365"/>
            <p14:sldId id="392"/>
            <p14:sldId id="394"/>
            <p14:sldId id="395"/>
            <p14:sldId id="396"/>
            <p14:sldId id="397"/>
            <p14:sldId id="398"/>
            <p14:sldId id="399"/>
            <p14:sldId id="400"/>
            <p14:sldId id="366"/>
            <p14:sldId id="401"/>
            <p14:sldId id="402"/>
            <p14:sldId id="403"/>
            <p14:sldId id="404"/>
            <p14:sldId id="405"/>
            <p14:sldId id="406"/>
            <p14:sldId id="410"/>
            <p14:sldId id="407"/>
            <p14:sldId id="3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 东阳" initials="马"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BCC0"/>
    <a:srgbClr val="F5A0FE"/>
    <a:srgbClr val="FF3F3F"/>
    <a:srgbClr val="5BC4FF"/>
    <a:srgbClr val="FE7A7A"/>
    <a:srgbClr val="8BF7FF"/>
    <a:srgbClr val="9D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6" autoAdjust="0"/>
    <p:restoredTop sz="86281" autoAdjust="0"/>
  </p:normalViewPr>
  <p:slideViewPr>
    <p:cSldViewPr snapToGrid="0">
      <p:cViewPr varScale="1">
        <p:scale>
          <a:sx n="108" d="100"/>
          <a:sy n="108" d="100"/>
        </p:scale>
        <p:origin x="878"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3187"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8" Type="http://schemas.openxmlformats.org/officeDocument/2006/relationships/commentAuthors" Target="commentAuthors.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A8F88-4BD2-4A4B-A1C9-50D16632E9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2299-E8CB-44DE-84D4-299E60AF09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首先是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长度对于实验结果的影响，可以看到图</a:t>
            </a:r>
            <a:r>
              <a:rPr lang="en-US" altLang="zh-CN" b="0" dirty="0">
                <a:solidFill>
                  <a:srgbClr val="D4D4D4"/>
                </a:solidFill>
                <a:effectLst/>
                <a:latin typeface="Consolas" panose="020B0609020204030204" pitchFamily="49" charset="0"/>
              </a:rPr>
              <a:t>a</a:t>
            </a:r>
            <a:r>
              <a:rPr lang="zh-CN" altLang="en-US" b="0" dirty="0">
                <a:solidFill>
                  <a:srgbClr val="D4D4D4"/>
                </a:solidFill>
                <a:effectLst/>
                <a:latin typeface="Consolas" panose="020B0609020204030204" pitchFamily="49" charset="0"/>
              </a:rPr>
              <a:t>中，对于模型来说，越大的模型，即使</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的长度只有</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，依旧可以获得非常高的性能，同时对于</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的长度，如果超过</a:t>
            </a:r>
            <a:r>
              <a:rPr lang="en-US" altLang="zh-CN" b="0" dirty="0">
                <a:solidFill>
                  <a:srgbClr val="D4D4D4"/>
                </a:solidFill>
                <a:effectLst/>
                <a:latin typeface="Consolas" panose="020B0609020204030204" pitchFamily="49" charset="0"/>
              </a:rPr>
              <a:t>20</a:t>
            </a:r>
            <a:r>
              <a:rPr lang="zh-CN" altLang="en-US" b="0" dirty="0">
                <a:solidFill>
                  <a:srgbClr val="D4D4D4"/>
                </a:solidFill>
                <a:effectLst/>
                <a:latin typeface="Consolas" panose="020B0609020204030204" pitchFamily="49" charset="0"/>
              </a:rPr>
              <a:t>，获得的收益就比较少了。</a:t>
            </a:r>
            <a:endParaRPr lang="zh-CN" altLang="en-US"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之后是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的初始化，这里涉及到随机初始化、采样一些单词（选了</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词典里面最常见的</a:t>
            </a:r>
            <a:r>
              <a:rPr lang="en-US" altLang="zh-CN" b="0" dirty="0">
                <a:solidFill>
                  <a:srgbClr val="D4D4D4"/>
                </a:solidFill>
                <a:effectLst/>
                <a:latin typeface="Consolas" panose="020B0609020204030204" pitchFamily="49" charset="0"/>
              </a:rPr>
              <a:t>5000</a:t>
            </a:r>
            <a:r>
              <a:rPr lang="zh-CN" altLang="en-US" b="0" dirty="0">
                <a:solidFill>
                  <a:srgbClr val="D4D4D4"/>
                </a:solidFill>
                <a:effectLst/>
                <a:latin typeface="Consolas" panose="020B0609020204030204" pitchFamily="49" charset="0"/>
              </a:rPr>
              <a:t>个词）进行初始化以及采用和任务相关的词进行初始化（例如分类任务使用任务标签进行初始化，多标签的可以采用平均词向量，如果</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长度太长，那么就再加入一些和任务相关词初始化）。实验结果见图</a:t>
            </a:r>
            <a:r>
              <a:rPr lang="en-US" altLang="zh-CN" b="0" dirty="0">
                <a:solidFill>
                  <a:srgbClr val="D4D4D4"/>
                </a:solidFill>
                <a:effectLst/>
                <a:latin typeface="Consolas" panose="020B0609020204030204" pitchFamily="49" charset="0"/>
              </a:rPr>
              <a:t>b</a:t>
            </a:r>
            <a:r>
              <a:rPr lang="zh-CN" altLang="en-US" b="0" dirty="0">
                <a:solidFill>
                  <a:srgbClr val="D4D4D4"/>
                </a:solidFill>
                <a:effectLst/>
                <a:latin typeface="Consolas" panose="020B0609020204030204" pitchFamily="49" charset="0"/>
              </a:rPr>
              <a:t>，可以看到当模型规模比较小的时候，随机初始化的效果是最差的，但是随着模型规模的增加，如</a:t>
            </a:r>
            <a:r>
              <a:rPr lang="en-US" altLang="zh-CN" b="0" dirty="0">
                <a:solidFill>
                  <a:srgbClr val="D4D4D4"/>
                </a:solidFill>
                <a:effectLst/>
                <a:latin typeface="Consolas" panose="020B0609020204030204" pitchFamily="49" charset="0"/>
              </a:rPr>
              <a:t>T5-xxl</a:t>
            </a:r>
            <a:r>
              <a:rPr lang="zh-CN" altLang="en-US" b="0" dirty="0">
                <a:solidFill>
                  <a:srgbClr val="D4D4D4"/>
                </a:solidFill>
                <a:effectLst/>
                <a:latin typeface="Consolas" panose="020B0609020204030204" pitchFamily="49" charset="0"/>
              </a:rPr>
              <a:t>的时候，三种初始化方式最终的结果差距就不大了。</a:t>
            </a:r>
            <a:endParaRPr lang="zh-CN" altLang="en-US"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之后是</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的策略，这里主要是考虑到</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模型在训练的过程中，实际上是根据</a:t>
            </a:r>
            <a:r>
              <a:rPr lang="en-US" altLang="zh-CN" b="0" dirty="0">
                <a:solidFill>
                  <a:srgbClr val="D4D4D4"/>
                </a:solidFill>
                <a:effectLst/>
                <a:latin typeface="Consolas" panose="020B0609020204030204" pitchFamily="49" charset="0"/>
              </a:rPr>
              <a:t>mask</a:t>
            </a:r>
            <a:r>
              <a:rPr lang="zh-CN" altLang="en-US" b="0" dirty="0">
                <a:solidFill>
                  <a:srgbClr val="D4D4D4"/>
                </a:solidFill>
                <a:effectLst/>
                <a:latin typeface="Consolas" panose="020B0609020204030204" pitchFamily="49" charset="0"/>
              </a:rPr>
              <a:t>位置来生成丢失的文本段，所以在预测的时候就加入了</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标志。但是在下游任务中，根本不会出现</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标志，所以这对于</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学习就存在了困扰。于是论文设计了三种</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方法，分别是</a:t>
            </a:r>
            <a:r>
              <a:rPr lang="en-US" altLang="zh-CN" b="0" dirty="0">
                <a:solidFill>
                  <a:srgbClr val="D4D4D4"/>
                </a:solidFill>
                <a:effectLst/>
                <a:latin typeface="Consolas" panose="020B0609020204030204" pitchFamily="49" charset="0"/>
              </a:rPr>
              <a:t>span corruption</a:t>
            </a:r>
            <a:r>
              <a:rPr lang="zh-CN" altLang="en-US" b="0" dirty="0">
                <a:solidFill>
                  <a:srgbClr val="D4D4D4"/>
                </a:solidFill>
                <a:effectLst/>
                <a:latin typeface="Consolas" panose="020B0609020204030204" pitchFamily="49" charset="0"/>
              </a:rPr>
              <a:t>：冻结</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的模型参数，然后直接让</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进行生成；</a:t>
            </a:r>
            <a:r>
              <a:rPr lang="en-US" altLang="zh-CN" b="0" dirty="0">
                <a:solidFill>
                  <a:srgbClr val="D4D4D4"/>
                </a:solidFill>
                <a:effectLst/>
                <a:latin typeface="Consolas" panose="020B0609020204030204" pitchFamily="49" charset="0"/>
              </a:rPr>
              <a:t>span </a:t>
            </a:r>
            <a:r>
              <a:rPr lang="en-US" altLang="zh-CN" b="0" dirty="0" err="1">
                <a:solidFill>
                  <a:srgbClr val="D4D4D4"/>
                </a:solidFill>
                <a:effectLst/>
                <a:latin typeface="Consolas" panose="020B0609020204030204" pitchFamily="49" charset="0"/>
              </a:rPr>
              <a:t>corruption+sentinel</a:t>
            </a:r>
            <a:r>
              <a:rPr lang="zh-CN" altLang="en-US" b="0" dirty="0">
                <a:solidFill>
                  <a:srgbClr val="D4D4D4"/>
                </a:solidFill>
                <a:effectLst/>
                <a:latin typeface="Consolas" panose="020B0609020204030204" pitchFamily="49" charset="0"/>
              </a:rPr>
              <a:t>：和</a:t>
            </a:r>
            <a:r>
              <a:rPr lang="en-US" altLang="zh-CN" b="0" dirty="0">
                <a:solidFill>
                  <a:srgbClr val="D4D4D4"/>
                </a:solidFill>
                <a:effectLst/>
                <a:latin typeface="Consolas" panose="020B0609020204030204" pitchFamily="49" charset="0"/>
              </a:rPr>
              <a:t>span corruption</a:t>
            </a:r>
            <a:r>
              <a:rPr lang="zh-CN" altLang="en-US" b="0" dirty="0">
                <a:solidFill>
                  <a:srgbClr val="D4D4D4"/>
                </a:solidFill>
                <a:effectLst/>
                <a:latin typeface="Consolas" panose="020B0609020204030204" pitchFamily="49" charset="0"/>
              </a:rPr>
              <a:t>一样，但是在所有的下游目标之前都加一个</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标志，来尽量的符合</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的预训练任务；</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：先对</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模型进行一个自监督训练，即不包含</a:t>
            </a:r>
            <a:r>
              <a:rPr lang="en-US" altLang="zh-CN" b="0" dirty="0">
                <a:solidFill>
                  <a:srgbClr val="D4D4D4"/>
                </a:solidFill>
                <a:effectLst/>
                <a:latin typeface="Consolas" panose="020B0609020204030204" pitchFamily="49" charset="0"/>
              </a:rPr>
              <a:t>sentinel</a:t>
            </a:r>
            <a:r>
              <a:rPr lang="zh-CN" altLang="en-US" b="0" dirty="0">
                <a:solidFill>
                  <a:srgbClr val="D4D4D4"/>
                </a:solidFill>
                <a:effectLst/>
                <a:latin typeface="Consolas" panose="020B0609020204030204" pitchFamily="49" charset="0"/>
              </a:rPr>
              <a:t>标志的一个生成预训练，论文这里说参考</a:t>
            </a:r>
            <a:r>
              <a:rPr lang="en-US" altLang="zh-CN" b="0" dirty="0">
                <a:solidFill>
                  <a:srgbClr val="D4D4D4"/>
                </a:solidFill>
                <a:effectLst/>
                <a:latin typeface="Consolas" panose="020B0609020204030204" pitchFamily="49" charset="0"/>
              </a:rPr>
              <a:t>T5</a:t>
            </a:r>
            <a:r>
              <a:rPr lang="zh-CN" altLang="en-US" b="0" dirty="0">
                <a:solidFill>
                  <a:srgbClr val="D4D4D4"/>
                </a:solidFill>
                <a:effectLst/>
                <a:latin typeface="Consolas" panose="020B0609020204030204" pitchFamily="49" charset="0"/>
              </a:rPr>
              <a:t>这篇论文，并没有说的很详细。从图</a:t>
            </a:r>
            <a:r>
              <a:rPr lang="en-US" altLang="zh-CN" b="0" dirty="0">
                <a:solidFill>
                  <a:srgbClr val="D4D4D4"/>
                </a:solidFill>
                <a:effectLst/>
                <a:latin typeface="Consolas" panose="020B0609020204030204" pitchFamily="49" charset="0"/>
              </a:rPr>
              <a:t>c</a:t>
            </a:r>
            <a:r>
              <a:rPr lang="zh-CN" altLang="en-US" b="0" dirty="0">
                <a:solidFill>
                  <a:srgbClr val="D4D4D4"/>
                </a:solidFill>
                <a:effectLst/>
                <a:latin typeface="Consolas" panose="020B0609020204030204" pitchFamily="49" charset="0"/>
              </a:rPr>
              <a:t>中可以看到，</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的方法一直挺好的，但是另外两种只有当模型参数增加的到最大的时候才开始缩小差距</a:t>
            </a:r>
            <a:endParaRPr lang="zh-CN" altLang="en-US"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最后是</a:t>
            </a:r>
            <a:r>
              <a:rPr lang="en-US" altLang="zh-CN" b="0" dirty="0">
                <a:solidFill>
                  <a:srgbClr val="D4D4D4"/>
                </a:solidFill>
                <a:effectLst/>
                <a:latin typeface="Consolas" panose="020B0609020204030204" pitchFamily="49" charset="0"/>
              </a:rPr>
              <a:t>LM Adaptation</a:t>
            </a:r>
            <a:r>
              <a:rPr lang="zh-CN" altLang="en-US" b="0" dirty="0">
                <a:solidFill>
                  <a:srgbClr val="D4D4D4"/>
                </a:solidFill>
                <a:effectLst/>
                <a:latin typeface="Consolas" panose="020B0609020204030204" pitchFamily="49" charset="0"/>
              </a:rPr>
              <a:t>二次预训练的步数，如图</a:t>
            </a:r>
            <a:r>
              <a:rPr lang="en-US" altLang="zh-CN" b="0" dirty="0">
                <a:solidFill>
                  <a:srgbClr val="D4D4D4"/>
                </a:solidFill>
                <a:effectLst/>
                <a:latin typeface="Consolas" panose="020B0609020204030204" pitchFamily="49" charset="0"/>
              </a:rPr>
              <a:t>d</a:t>
            </a:r>
            <a:r>
              <a:rPr lang="zh-CN" altLang="en-US" b="0">
                <a:solidFill>
                  <a:srgbClr val="D4D4D4"/>
                </a:solidFill>
                <a:effectLst/>
                <a:latin typeface="Consolas" panose="020B0609020204030204" pitchFamily="49" charset="0"/>
              </a:rPr>
              <a:t>所示，可以看到步数越多，模型的效果越稳定，但是随着模型规模的增加，步数带来的收益在逐渐降低。</a:t>
            </a:r>
            <a:endParaRPr lang="zh-CN" altLang="en-US" b="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宋体" panose="02010600030101010101" pitchFamily="2" charset="-122"/>
              </a:rPr>
              <a:t>之后是</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集成学习，如下图所示。从这里其实也可以看到</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的好处之一，微调需要针对每个任务保存一组模型的参数，而</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只需要一组模型参数，加入不同的“头”就可以了。这里的集成学习，其实就是针对不同的任务，加入不同的“头”，然后组成一个</a:t>
            </a:r>
            <a:r>
              <a:rPr lang="en-US" altLang="zh-CN" sz="1200" dirty="0">
                <a:latin typeface="Times New Roman" panose="02020603050405020304" pitchFamily="18" charset="0"/>
                <a:ea typeface="宋体" panose="02010600030101010101" pitchFamily="2" charset="-122"/>
              </a:rPr>
              <a:t>batch</a:t>
            </a:r>
            <a:r>
              <a:rPr lang="zh-CN" altLang="en-US" sz="1200" dirty="0">
                <a:latin typeface="Times New Roman" panose="02020603050405020304" pitchFamily="18" charset="0"/>
                <a:ea typeface="宋体" panose="02010600030101010101" pitchFamily="2" charset="-122"/>
              </a:rPr>
              <a:t>放入到模型中进行训练，实验结果如下表所示，可以看到集成学习的结果比原来每个单任务的结果都要好。</a:t>
            </a:r>
            <a:endParaRPr lang="zh-CN" altLang="en-US" sz="1200" dirty="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宋体" panose="02010600030101010101" pitchFamily="2" charset="-122"/>
              </a:rPr>
              <a:t>实验结果如下所示，在模型规模从小到大的过程中，这篇论文也观察到了和</a:t>
            </a:r>
            <a:r>
              <a:rPr lang="en-US" altLang="zh-CN" sz="1200" dirty="0">
                <a:latin typeface="Times New Roman" panose="02020603050405020304" pitchFamily="18" charset="0"/>
                <a:ea typeface="宋体" panose="02010600030101010101" pitchFamily="2" charset="-122"/>
              </a:rPr>
              <a:t>The Power of Scale for Parameter-Efficient Prompt Tuning</a:t>
            </a:r>
            <a:r>
              <a:rPr lang="zh-CN" altLang="en-US" sz="1200" dirty="0">
                <a:latin typeface="Times New Roman" panose="02020603050405020304" pitchFamily="18" charset="0"/>
                <a:ea typeface="宋体" panose="02010600030101010101" pitchFamily="2" charset="-122"/>
              </a:rPr>
              <a:t>这篇论文类似的实验结果，就是</a:t>
            </a:r>
            <a:r>
              <a:rPr lang="en-US" altLang="zh-CN" sz="1200" dirty="0">
                <a:latin typeface="Times New Roman" panose="02020603050405020304" pitchFamily="18" charset="0"/>
                <a:ea typeface="宋体" panose="02010600030101010101" pitchFamily="2" charset="-122"/>
              </a:rPr>
              <a:t>prompt</a:t>
            </a:r>
            <a:r>
              <a:rPr lang="zh-CN" altLang="en-US" sz="1200" dirty="0">
                <a:latin typeface="Times New Roman" panose="02020603050405020304" pitchFamily="18" charset="0"/>
                <a:ea typeface="宋体" panose="02010600030101010101" pitchFamily="2" charset="-122"/>
              </a:rPr>
              <a:t>的性能和微调的性能的差距在逐渐减少，但是本文也提到</a:t>
            </a:r>
            <a:r>
              <a:rPr lang="en-US" altLang="zh-CN" sz="1200" dirty="0">
                <a:latin typeface="Times New Roman" panose="02020603050405020304" pitchFamily="18" charset="0"/>
                <a:ea typeface="宋体" panose="02010600030101010101" pitchFamily="2" charset="-122"/>
              </a:rPr>
              <a:t>P-Tuning v2</a:t>
            </a:r>
            <a:r>
              <a:rPr lang="zh-CN" altLang="en-US" sz="1200" dirty="0">
                <a:latin typeface="Times New Roman" panose="02020603050405020304" pitchFamily="18" charset="0"/>
                <a:ea typeface="宋体" panose="02010600030101010101" pitchFamily="2" charset="-122"/>
              </a:rPr>
              <a:t>在各种模型大小都表现的很不错。</a:t>
            </a: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之后是一些困难任务，因为作者认为现在</a:t>
            </a:r>
            <a:r>
              <a:rPr lang="en-US" altLang="zh-CN" b="0" dirty="0">
                <a:solidFill>
                  <a:srgbClr val="D4D4D4"/>
                </a:solidFill>
                <a:effectLst/>
                <a:latin typeface="Consolas" panose="020B0609020204030204" pitchFamily="49" charset="0"/>
              </a:rPr>
              <a:t>prompt</a:t>
            </a:r>
            <a:r>
              <a:rPr lang="zh-CN" altLang="en-US" b="0" dirty="0">
                <a:solidFill>
                  <a:srgbClr val="D4D4D4"/>
                </a:solidFill>
                <a:effectLst/>
                <a:latin typeface="Consolas" panose="020B0609020204030204" pitchFamily="49" charset="0"/>
              </a:rPr>
              <a:t>在一些比较简单的任务上表现的挺好，但是在一些复杂的任务上表现的就一般了。这里提到的比较困难的任务包含了</a:t>
            </a:r>
            <a:r>
              <a:rPr lang="en-US" altLang="zh-CN" b="0" dirty="0">
                <a:solidFill>
                  <a:srgbClr val="D4D4D4"/>
                </a:solidFill>
                <a:effectLst/>
                <a:latin typeface="Consolas" panose="020B0609020204030204" pitchFamily="49" charset="0"/>
              </a:rPr>
              <a:t>3</a:t>
            </a:r>
            <a:r>
              <a:rPr lang="zh-CN" altLang="en-US" b="0" dirty="0">
                <a:solidFill>
                  <a:srgbClr val="D4D4D4"/>
                </a:solidFill>
                <a:effectLst/>
                <a:latin typeface="Consolas" panose="020B0609020204030204" pitchFamily="49" charset="0"/>
              </a:rPr>
              <a:t>个任务，分别是</a:t>
            </a:r>
            <a:r>
              <a:rPr lang="en-US" altLang="zh-CN" b="0" dirty="0">
                <a:solidFill>
                  <a:srgbClr val="D4D4D4"/>
                </a:solidFill>
                <a:effectLst/>
                <a:latin typeface="Consolas" panose="020B0609020204030204" pitchFamily="49" charset="0"/>
              </a:rPr>
              <a:t>NER</a:t>
            </a:r>
            <a:r>
              <a:rPr lang="zh-CN" altLang="en-US" b="0" dirty="0">
                <a:solidFill>
                  <a:srgbClr val="D4D4D4"/>
                </a:solidFill>
                <a:effectLst/>
                <a:latin typeface="Consolas" panose="020B0609020204030204" pitchFamily="49" charset="0"/>
              </a:rPr>
              <a:t>：命名实体识别任务；</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：抽取式问答任务；</a:t>
            </a:r>
            <a:r>
              <a:rPr lang="en-US" altLang="zh-CN" b="0" dirty="0">
                <a:solidFill>
                  <a:srgbClr val="D4D4D4"/>
                </a:solidFill>
                <a:effectLst/>
                <a:latin typeface="Consolas" panose="020B0609020204030204" pitchFamily="49" charset="0"/>
              </a:rPr>
              <a:t>SRL</a:t>
            </a:r>
            <a:r>
              <a:rPr lang="zh-CN" altLang="en-US" b="0" dirty="0">
                <a:solidFill>
                  <a:srgbClr val="D4D4D4"/>
                </a:solidFill>
                <a:effectLst/>
                <a:latin typeface="Consolas" panose="020B0609020204030204" pitchFamily="49" charset="0"/>
              </a:rPr>
              <a:t>：语义角色标注任务（以句子的谓词为中心，不对句子所包含的语义信息进行深入分析，只分析句子中各成分与谓词之间的关系）。实验结果见下面所示。作者认为</a:t>
            </a:r>
            <a:r>
              <a:rPr lang="en-US" altLang="zh-CN" b="0" dirty="0">
                <a:solidFill>
                  <a:srgbClr val="D4D4D4"/>
                </a:solidFill>
                <a:effectLst/>
                <a:latin typeface="Consolas" panose="020B0609020204030204" pitchFamily="49" charset="0"/>
              </a:rPr>
              <a:t>PT-v2</a:t>
            </a:r>
            <a:r>
              <a:rPr lang="zh-CN" altLang="en-US" b="0" dirty="0">
                <a:solidFill>
                  <a:srgbClr val="D4D4D4"/>
                </a:solidFill>
                <a:effectLst/>
                <a:latin typeface="Consolas" panose="020B0609020204030204" pitchFamily="49" charset="0"/>
              </a:rPr>
              <a:t>可以获得和微调类似的实验结果，但是</a:t>
            </a:r>
            <a:r>
              <a:rPr lang="en-US" altLang="zh-CN" b="0" dirty="0">
                <a:solidFill>
                  <a:srgbClr val="D4D4D4"/>
                </a:solidFill>
                <a:effectLst/>
                <a:latin typeface="Consolas" panose="020B0609020204030204" pitchFamily="49" charset="0"/>
              </a:rPr>
              <a:t>The Power of Scale for Parameter-Efficient Prompt Tuning</a:t>
            </a:r>
            <a:r>
              <a:rPr lang="zh-CN" altLang="en-US" b="0" dirty="0">
                <a:solidFill>
                  <a:srgbClr val="D4D4D4"/>
                </a:solidFill>
                <a:effectLst/>
                <a:latin typeface="Consolas" panose="020B0609020204030204" pitchFamily="49" charset="0"/>
              </a:rPr>
              <a:t>论文的方法就存在较大的差距，特别是在比较难的问答任务中，</a:t>
            </a:r>
            <a:r>
              <a:rPr lang="en-US" altLang="zh-CN" b="0" dirty="0">
                <a:solidFill>
                  <a:srgbClr val="D4D4D4"/>
                </a:solidFill>
                <a:effectLst/>
                <a:latin typeface="Consolas" panose="020B0609020204030204" pitchFamily="49" charset="0"/>
              </a:rPr>
              <a:t>PT-v2</a:t>
            </a:r>
            <a:r>
              <a:rPr lang="zh-CN" altLang="en-US" b="0" dirty="0">
                <a:solidFill>
                  <a:srgbClr val="D4D4D4"/>
                </a:solidFill>
                <a:effectLst/>
                <a:latin typeface="Consolas" panose="020B0609020204030204" pitchFamily="49" charset="0"/>
              </a:rPr>
              <a:t>的表现明显要好一些，针对</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任务中</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任务中</a:t>
            </a:r>
            <a:r>
              <a:rPr lang="en-US" altLang="zh-CN" b="0" dirty="0">
                <a:solidFill>
                  <a:srgbClr val="D4D4D4"/>
                </a:solidFill>
                <a:effectLst/>
                <a:latin typeface="Consolas" panose="020B0609020204030204" pitchFamily="49" charset="0"/>
              </a:rPr>
              <a:t>PT</a:t>
            </a:r>
            <a:r>
              <a:rPr lang="zh-CN" altLang="en-US" b="0" dirty="0">
                <a:solidFill>
                  <a:srgbClr val="D4D4D4"/>
                </a:solidFill>
                <a:effectLst/>
                <a:latin typeface="Consolas" panose="020B0609020204030204" pitchFamily="49" charset="0"/>
              </a:rPr>
              <a:t>的结构都一样，作者认为这是因为</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包含一些没有到答案的数据，这样导致</a:t>
            </a:r>
            <a:r>
              <a:rPr lang="en-US" altLang="zh-CN" b="0" dirty="0">
                <a:solidFill>
                  <a:srgbClr val="D4D4D4"/>
                </a:solidFill>
                <a:effectLst/>
                <a:latin typeface="Consolas" panose="020B0609020204030204" pitchFamily="49" charset="0"/>
              </a:rPr>
              <a:t>PT</a:t>
            </a:r>
            <a:r>
              <a:rPr lang="zh-CN" altLang="en-US" b="0" dirty="0">
                <a:solidFill>
                  <a:srgbClr val="D4D4D4"/>
                </a:solidFill>
                <a:effectLst/>
                <a:latin typeface="Consolas" panose="020B0609020204030204" pitchFamily="49" charset="0"/>
              </a:rPr>
              <a:t>没有很好的在发挥作用。</a:t>
            </a:r>
            <a:endParaRPr lang="zh-CN" altLang="en-US"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同时这里还进行了多任务学习，多任务学习就是将每个任务中的多个数据集混合到一起来训练模型，这感觉和</a:t>
            </a:r>
            <a:r>
              <a:rPr lang="en-US" altLang="zh-CN" b="0" dirty="0">
                <a:solidFill>
                  <a:srgbClr val="D4D4D4"/>
                </a:solidFill>
                <a:effectLst/>
                <a:latin typeface="Consolas" panose="020B0609020204030204" pitchFamily="49" charset="0"/>
              </a:rPr>
              <a:t>The Power of Scale for Parameter-Efficient Prompt Tuning</a:t>
            </a:r>
            <a:r>
              <a:rPr lang="zh-CN" altLang="en-US" b="0" dirty="0">
                <a:solidFill>
                  <a:srgbClr val="D4D4D4"/>
                </a:solidFill>
                <a:effectLst/>
                <a:latin typeface="Consolas" panose="020B0609020204030204" pitchFamily="49" charset="0"/>
              </a:rPr>
              <a:t>中使用的方法可能会比较类似，但是针对</a:t>
            </a:r>
            <a:r>
              <a:rPr lang="en-US" altLang="zh-CN" b="0" dirty="0">
                <a:solidFill>
                  <a:srgbClr val="D4D4D4"/>
                </a:solidFill>
                <a:effectLst/>
                <a:latin typeface="Consolas" panose="020B0609020204030204" pitchFamily="49" charset="0"/>
              </a:rPr>
              <a:t>QA</a:t>
            </a:r>
            <a:r>
              <a:rPr lang="zh-CN" altLang="en-US" b="0" dirty="0">
                <a:solidFill>
                  <a:srgbClr val="D4D4D4"/>
                </a:solidFill>
                <a:effectLst/>
                <a:latin typeface="Consolas" panose="020B0609020204030204" pitchFamily="49" charset="0"/>
              </a:rPr>
              <a:t>任务，多任务学习的效果反而是在不断下降的，作者猜测这是因为混合了</a:t>
            </a:r>
            <a:r>
              <a:rPr lang="en-US" altLang="zh-CN" b="0" dirty="0">
                <a:solidFill>
                  <a:srgbClr val="D4D4D4"/>
                </a:solidFill>
                <a:effectLst/>
                <a:latin typeface="Consolas" panose="020B0609020204030204" pitchFamily="49" charset="0"/>
              </a:rPr>
              <a:t>SQuAD2.0</a:t>
            </a:r>
            <a:r>
              <a:rPr lang="zh-CN" altLang="en-US" b="0" dirty="0">
                <a:solidFill>
                  <a:srgbClr val="D4D4D4"/>
                </a:solidFill>
                <a:effectLst/>
                <a:latin typeface="Consolas" panose="020B0609020204030204" pitchFamily="49" charset="0"/>
              </a:rPr>
              <a:t>任务之后，数据集中出现了没有答案的任务，这就导致模型学习的难度加大，所以效果反而下降了。</a:t>
            </a:r>
            <a:endParaRPr lang="zh-CN" altLang="en-US"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512299-E8CB-44DE-84D4-299E60AF09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10" b="1"/>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ormAutofit/>
          </a:bodyPr>
          <a:lstStyle>
            <a:lvl1pPr>
              <a:lnSpc>
                <a:spcPct val="120000"/>
              </a:lnSpc>
              <a:spcBef>
                <a:spcPts val="845"/>
              </a:spcBef>
              <a:defRPr sz="3385"/>
            </a:lvl1pPr>
            <a:lvl2pPr>
              <a:lnSpc>
                <a:spcPct val="120000"/>
              </a:lnSpc>
              <a:spcBef>
                <a:spcPts val="845"/>
              </a:spcBef>
              <a:defRPr sz="2540"/>
            </a:lvl2pPr>
            <a:lvl3pPr>
              <a:lnSpc>
                <a:spcPct val="120000"/>
              </a:lnSpc>
              <a:spcBef>
                <a:spcPts val="845"/>
              </a:spcBef>
              <a:defRPr sz="2115"/>
            </a:lvl3pPr>
            <a:lvl4pPr>
              <a:lnSpc>
                <a:spcPct val="120000"/>
              </a:lnSpc>
              <a:spcBef>
                <a:spcPts val="845"/>
              </a:spcBef>
              <a:defRPr sz="1905"/>
            </a:lvl4pPr>
            <a:lvl5pPr>
              <a:lnSpc>
                <a:spcPct val="120000"/>
              </a:lnSpc>
              <a:spcBef>
                <a:spcPts val="845"/>
              </a:spcBef>
              <a:defRPr sz="1905"/>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44596BF1-D799-FC43-ABD7-CBCD563BD99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pic>
        <p:nvPicPr>
          <p:cNvPr id="12" name="图片 11"/>
          <p:cNvPicPr>
            <a:picLocks noChangeAspect="1"/>
          </p:cNvPicPr>
          <p:nvPr/>
        </p:nvPicPr>
        <p:blipFill>
          <a:blip r:embed="rId2"/>
          <a:stretch>
            <a:fillRect/>
          </a:stretch>
        </p:blipFill>
        <p:spPr>
          <a:xfrm>
            <a:off x="12702" y="698425"/>
            <a:ext cx="281354" cy="416780"/>
          </a:xfrm>
          <a:prstGeom prst="rect">
            <a:avLst/>
          </a:prstGeom>
        </p:spPr>
      </p:pic>
      <p:pic>
        <p:nvPicPr>
          <p:cNvPr id="13" name="图片 12"/>
          <p:cNvPicPr/>
          <p:nvPr/>
        </p:nvPicPr>
        <p:blipFill>
          <a:blip r:embed="rId2"/>
          <a:stretch>
            <a:fillRect/>
          </a:stretch>
        </p:blipFill>
        <p:spPr>
          <a:xfrm>
            <a:off x="263886" y="766840"/>
            <a:ext cx="86400" cy="273600"/>
          </a:xfrm>
          <a:prstGeom prst="rect">
            <a:avLst/>
          </a:prstGeom>
        </p:spPr>
      </p:pic>
      <p:pic>
        <p:nvPicPr>
          <p:cNvPr id="17" name="图片 16"/>
          <p:cNvPicPr/>
          <p:nvPr userDrawn="1"/>
        </p:nvPicPr>
        <p:blipFill>
          <a:blip r:embed="rId2"/>
          <a:stretch>
            <a:fillRect/>
          </a:stretch>
        </p:blipFill>
        <p:spPr>
          <a:xfrm>
            <a:off x="278971" y="845382"/>
            <a:ext cx="86400" cy="116515"/>
          </a:xfrm>
          <a:prstGeom prst="rect">
            <a:avLst/>
          </a:prstGeom>
        </p:spPr>
      </p:pic>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7" y="738303"/>
            <a:ext cx="348159" cy="313343"/>
          </a:xfrm>
          <a:prstGeom prst="rect">
            <a:avLst/>
          </a:prstGeom>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443E569-27CC-1E4F-AF21-EEDEBA07977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5"/>
            <a:ext cx="5386917"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599D09E-A9A5-4841-B8A2-3ADA7F7C0D0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503EE7-A364-5A4D-BF6C-25826002D81F}"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4230"/>
            </a:lvl1pPr>
            <a:lvl2pPr>
              <a:defRPr sz="3705"/>
            </a:lvl2pPr>
            <a:lvl3pPr>
              <a:defRPr sz="3175"/>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93DA72F-40DC-8947-8F24-46CAD954BCD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30"/>
            </a:lvl1pPr>
            <a:lvl2pPr marL="609600" indent="0">
              <a:buNone/>
              <a:defRPr sz="3705"/>
            </a:lvl2pPr>
            <a:lvl3pPr marL="1218565" indent="0">
              <a:buNone/>
              <a:defRPr sz="3175"/>
            </a:lvl3pPr>
            <a:lvl4pPr marL="1828800" indent="0">
              <a:buNone/>
              <a:defRPr sz="2645"/>
            </a:lvl4pPr>
            <a:lvl5pPr marL="2438400" indent="0">
              <a:buNone/>
              <a:defRPr sz="2645"/>
            </a:lvl5pPr>
            <a:lvl6pPr marL="3048000" indent="0">
              <a:buNone/>
              <a:defRPr sz="2645"/>
            </a:lvl6pPr>
            <a:lvl7pPr marL="3656965" indent="0">
              <a:buNone/>
              <a:defRPr sz="2645"/>
            </a:lvl7pPr>
            <a:lvl8pPr marL="4266565" indent="0">
              <a:buNone/>
              <a:defRPr sz="2645"/>
            </a:lvl8pPr>
            <a:lvl9pPr marL="4876800"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AD63244-22EE-D048-A1F1-C8A1ADF31D7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9AA8475-B503-4342-9415-289607CB3F5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9BB60AD-9168-814E-A462-BB2A83C220D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0"/>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FB512F2-2E7B-A246-B8CE-D9F7F902574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lgn="l">
              <a:defRPr sz="3810" b="1"/>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ormAutofit/>
          </a:bodyPr>
          <a:lstStyle>
            <a:lvl1pPr>
              <a:lnSpc>
                <a:spcPct val="120000"/>
              </a:lnSpc>
              <a:spcBef>
                <a:spcPts val="845"/>
              </a:spcBef>
              <a:defRPr sz="3385"/>
            </a:lvl1pPr>
            <a:lvl2pPr>
              <a:lnSpc>
                <a:spcPct val="120000"/>
              </a:lnSpc>
              <a:spcBef>
                <a:spcPts val="845"/>
              </a:spcBef>
              <a:defRPr sz="2540"/>
            </a:lvl2pPr>
            <a:lvl3pPr>
              <a:lnSpc>
                <a:spcPct val="120000"/>
              </a:lnSpc>
              <a:spcBef>
                <a:spcPts val="845"/>
              </a:spcBef>
              <a:defRPr sz="2115"/>
            </a:lvl3pPr>
            <a:lvl4pPr>
              <a:lnSpc>
                <a:spcPct val="120000"/>
              </a:lnSpc>
              <a:spcBef>
                <a:spcPts val="845"/>
              </a:spcBef>
              <a:defRPr sz="1905"/>
            </a:lvl4pPr>
            <a:lvl5pPr>
              <a:lnSpc>
                <a:spcPct val="120000"/>
              </a:lnSpc>
              <a:spcBef>
                <a:spcPts val="845"/>
              </a:spcBef>
              <a:defRPr sz="1905"/>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44596BF1-D799-FC43-ABD7-CBCD563BD99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pic>
        <p:nvPicPr>
          <p:cNvPr id="7" name="Picture 1510"/>
          <p:cNvPicPr>
            <a:picLocks noChangeArrowheads="1"/>
          </p:cNvPicPr>
          <p:nvPr userDrawn="1"/>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pic>
        <p:nvPicPr>
          <p:cNvPr id="8" name="Picture 1510"/>
          <p:cNvPicPr>
            <a:picLocks noChangeArrowheads="1"/>
          </p:cNvPicPr>
          <p:nvPr userDrawn="1"/>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4"/>
          </a:xfrm>
        </p:spPr>
        <p:txBody>
          <a:bodyPr anchor="t"/>
          <a:lstStyle>
            <a:lvl1pPr algn="l">
              <a:defRPr sz="529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45">
                <a:solidFill>
                  <a:schemeClr val="tx1">
                    <a:tint val="75000"/>
                  </a:schemeClr>
                </a:solidFill>
              </a:defRPr>
            </a:lvl1pPr>
            <a:lvl2pPr marL="609600" indent="0">
              <a:buNone/>
              <a:defRPr sz="2435">
                <a:solidFill>
                  <a:schemeClr val="tx1">
                    <a:tint val="75000"/>
                  </a:schemeClr>
                </a:solidFill>
              </a:defRPr>
            </a:lvl2pPr>
            <a:lvl3pPr marL="1218565" indent="0">
              <a:buNone/>
              <a:defRPr sz="2115">
                <a:solidFill>
                  <a:schemeClr val="tx1">
                    <a:tint val="75000"/>
                  </a:schemeClr>
                </a:solidFill>
              </a:defRPr>
            </a:lvl3pPr>
            <a:lvl4pPr marL="1828800" indent="0">
              <a:buNone/>
              <a:defRPr sz="1905">
                <a:solidFill>
                  <a:schemeClr val="tx1">
                    <a:tint val="75000"/>
                  </a:schemeClr>
                </a:solidFill>
              </a:defRPr>
            </a:lvl4pPr>
            <a:lvl5pPr marL="2438400" indent="0">
              <a:buNone/>
              <a:defRPr sz="1905">
                <a:solidFill>
                  <a:schemeClr val="tx1">
                    <a:tint val="75000"/>
                  </a:schemeClr>
                </a:solidFill>
              </a:defRPr>
            </a:lvl5pPr>
            <a:lvl6pPr marL="3048000" indent="0">
              <a:buNone/>
              <a:defRPr sz="1905">
                <a:solidFill>
                  <a:schemeClr val="tx1">
                    <a:tint val="75000"/>
                  </a:schemeClr>
                </a:solidFill>
              </a:defRPr>
            </a:lvl6pPr>
            <a:lvl7pPr marL="3656965" indent="0">
              <a:buNone/>
              <a:defRPr sz="1905">
                <a:solidFill>
                  <a:schemeClr val="tx1">
                    <a:tint val="75000"/>
                  </a:schemeClr>
                </a:solidFill>
              </a:defRPr>
            </a:lvl7pPr>
            <a:lvl8pPr marL="4266565" indent="0">
              <a:buNone/>
              <a:defRPr sz="1905">
                <a:solidFill>
                  <a:schemeClr val="tx1">
                    <a:tint val="75000"/>
                  </a:schemeClr>
                </a:solidFill>
              </a:defRPr>
            </a:lvl8pPr>
            <a:lvl9pPr marL="4876800" indent="0">
              <a:buNone/>
              <a:defRPr sz="190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E5934F2-C26A-2943-9D0A-CC305772CD5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443E569-27CC-1E4F-AF21-EEDEBA07977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5"/>
            <a:ext cx="5386917"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599D09E-A9A5-4841-B8A2-3ADA7F7C0D0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503EE7-A364-5A4D-BF6C-25826002D81F}"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1E681-5A78-5044-8122-EC745DB8495C}"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4230"/>
            </a:lvl1pPr>
            <a:lvl2pPr>
              <a:defRPr sz="3705"/>
            </a:lvl2pPr>
            <a:lvl3pPr>
              <a:defRPr sz="3175"/>
            </a:lvl3pPr>
            <a:lvl4pPr>
              <a:defRPr sz="2645"/>
            </a:lvl4pPr>
            <a:lvl5pPr>
              <a:defRPr sz="2645"/>
            </a:lvl5pPr>
            <a:lvl6pPr>
              <a:defRPr sz="2645"/>
            </a:lvl6pPr>
            <a:lvl7pPr>
              <a:defRPr sz="2645"/>
            </a:lvl7pPr>
            <a:lvl8pPr>
              <a:defRPr sz="2645"/>
            </a:lvl8pPr>
            <a:lvl9pPr>
              <a:defRPr sz="264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93DA72F-40DC-8947-8F24-46CAD954BCD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30"/>
            </a:lvl1pPr>
            <a:lvl2pPr marL="609600" indent="0">
              <a:buNone/>
              <a:defRPr sz="3705"/>
            </a:lvl2pPr>
            <a:lvl3pPr marL="1218565" indent="0">
              <a:buNone/>
              <a:defRPr sz="3175"/>
            </a:lvl3pPr>
            <a:lvl4pPr marL="1828800" indent="0">
              <a:buNone/>
              <a:defRPr sz="2645"/>
            </a:lvl4pPr>
            <a:lvl5pPr marL="2438400" indent="0">
              <a:buNone/>
              <a:defRPr sz="2645"/>
            </a:lvl5pPr>
            <a:lvl6pPr marL="3048000" indent="0">
              <a:buNone/>
              <a:defRPr sz="2645"/>
            </a:lvl6pPr>
            <a:lvl7pPr marL="3656965" indent="0">
              <a:buNone/>
              <a:defRPr sz="2645"/>
            </a:lvl7pPr>
            <a:lvl8pPr marL="4266565" indent="0">
              <a:buNone/>
              <a:defRPr sz="2645"/>
            </a:lvl8pPr>
            <a:lvl9pPr marL="4876800" indent="0">
              <a:buNone/>
              <a:defRPr sz="264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AD63244-22EE-D048-A1F1-C8A1ADF31D7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9AA8475-B503-4342-9415-289607CB3F5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9BB60AD-9168-814E-A462-BB2A83C220D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EE9DE-39C0-45B1-B406-4DEC767CB4A8}" type="slidenum">
              <a:rPr lang="zh-CN" altLang="en-US" smtClean="0"/>
            </a:fld>
            <a:endParaRPr lang="zh-CN" altLang="en-US"/>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1_章节标题">
    <p:spTree>
      <p:nvGrpSpPr>
        <p:cNvPr id="1" name=""/>
        <p:cNvGrpSpPr/>
        <p:nvPr/>
      </p:nvGrpSpPr>
      <p:grpSpPr>
        <a:xfrm>
          <a:off x="0" y="0"/>
          <a:ext cx="0" cy="0"/>
          <a:chOff x="0" y="0"/>
          <a:chExt cx="0" cy="0"/>
        </a:xfrm>
      </p:grpSpPr>
      <p:sp>
        <p:nvSpPr>
          <p:cNvPr id="8" name="矩形 7"/>
          <p:cNvSpPr/>
          <p:nvPr userDrawn="1"/>
        </p:nvSpPr>
        <p:spPr>
          <a:xfrm>
            <a:off x="1" y="6570001"/>
            <a:ext cx="12192000" cy="288000"/>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p>
        </p:txBody>
      </p:sp>
      <p:sp>
        <p:nvSpPr>
          <p:cNvPr id="60" name="任意多边形: 形状 59"/>
          <p:cNvSpPr/>
          <p:nvPr userDrawn="1"/>
        </p:nvSpPr>
        <p:spPr>
          <a:xfrm flipH="1">
            <a:off x="1" y="-14288"/>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00"/>
          </a:p>
        </p:txBody>
      </p:sp>
      <p:pic>
        <p:nvPicPr>
          <p:cNvPr id="9" name="图片 8"/>
          <p:cNvPicPr>
            <a:picLocks noChangeAspect="1"/>
          </p:cNvPicPr>
          <p:nvPr userDrawn="1"/>
        </p:nvPicPr>
        <p:blipFill>
          <a:blip r:embed="rId2">
            <a:clrChange>
              <a:clrFrom>
                <a:srgbClr val="AE0C2A"/>
              </a:clrFrom>
              <a:clrTo>
                <a:srgbClr val="AE0C2A">
                  <a:alpha val="0"/>
                </a:srgbClr>
              </a:clrTo>
            </a:clrChange>
          </a:blip>
          <a:stretch>
            <a:fillRect/>
          </a:stretch>
        </p:blipFill>
        <p:spPr>
          <a:xfrm>
            <a:off x="9901320" y="108065"/>
            <a:ext cx="207645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812D89E-A88C-4382-BB09-5FB1E2DEC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0B8093-9F89-41B2-A14D-53E4980E78F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image" Target="../media/image1.png"/><Relationship Id="rId11" Type="http://schemas.openxmlformats.org/officeDocument/2006/relationships/image" Target="../media/image4.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5" Type="http://schemas.openxmlformats.org/officeDocument/2006/relationships/theme" Target="../theme/theme3.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2D89E-A88C-4382-BB09-5FB1E2DEC51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B8093-9F89-41B2-A14D-53E4980E78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5">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5">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5">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fld>
            <a:endParaRPr lang="zh-CN" altLang="en-US" dirty="0">
              <a:latin typeface="Times New Roman" panose="02020603050405020304" pitchFamily="18" charset="0"/>
              <a:cs typeface="Times New Roman" panose="02020603050405020304" pitchFamily="18" charset="0"/>
            </a:endParaRPr>
          </a:p>
        </p:txBody>
      </p:sp>
      <p:pic>
        <p:nvPicPr>
          <p:cNvPr id="9" name="图片 8" descr="part素材.png"/>
          <p:cNvPicPr>
            <a:picLocks noChangeAspect="1"/>
          </p:cNvPicPr>
          <p:nvPr userDrawn="1"/>
        </p:nvPicPr>
        <p:blipFill>
          <a:blip r:embed="rId11" cstate="screen"/>
          <a:stretch>
            <a:fillRect/>
          </a:stretch>
        </p:blipFill>
        <p:spPr>
          <a:xfrm>
            <a:off x="0" y="137682"/>
            <a:ext cx="449515" cy="1577239"/>
          </a:xfrm>
          <a:prstGeom prst="rect">
            <a:avLst/>
          </a:prstGeom>
        </p:spPr>
      </p:pic>
      <p:pic>
        <p:nvPicPr>
          <p:cNvPr id="10" name="图片 9"/>
          <p:cNvPicPr>
            <a:picLocks noChangeAspect="1"/>
          </p:cNvPicPr>
          <p:nvPr userDrawn="1"/>
        </p:nvPicPr>
        <p:blipFill>
          <a:blip r:embed="rId12"/>
          <a:stretch>
            <a:fillRect/>
          </a:stretch>
        </p:blipFill>
        <p:spPr>
          <a:xfrm>
            <a:off x="12702" y="698425"/>
            <a:ext cx="281354" cy="416780"/>
          </a:xfrm>
          <a:prstGeom prst="rect">
            <a:avLst/>
          </a:prstGeom>
        </p:spPr>
      </p:pic>
      <p:pic>
        <p:nvPicPr>
          <p:cNvPr id="11" name="图片 10"/>
          <p:cNvPicPr/>
          <p:nvPr userDrawn="1"/>
        </p:nvPicPr>
        <p:blipFill>
          <a:blip r:embed="rId12"/>
          <a:stretch>
            <a:fillRect/>
          </a:stretch>
        </p:blipFill>
        <p:spPr>
          <a:xfrm>
            <a:off x="263886" y="766840"/>
            <a:ext cx="86400" cy="273600"/>
          </a:xfrm>
          <a:prstGeom prst="rect">
            <a:avLst/>
          </a:prstGeom>
        </p:spPr>
      </p:pic>
      <p:pic>
        <p:nvPicPr>
          <p:cNvPr id="12" name="图片 11"/>
          <p:cNvPicPr/>
          <p:nvPr userDrawn="1"/>
        </p:nvPicPr>
        <p:blipFill>
          <a:blip r:embed="rId12"/>
          <a:stretch>
            <a:fillRect/>
          </a:stretch>
        </p:blipFill>
        <p:spPr>
          <a:xfrm>
            <a:off x="278971" y="845382"/>
            <a:ext cx="86400" cy="116515"/>
          </a:xfrm>
          <a:prstGeom prst="rect">
            <a:avLst/>
          </a:prstGeom>
        </p:spPr>
      </p:pic>
      <p:grpSp>
        <p:nvGrpSpPr>
          <p:cNvPr id="20" name="组合 19"/>
          <p:cNvGrpSpPr/>
          <p:nvPr userDrawn="1"/>
        </p:nvGrpSpPr>
        <p:grpSpPr>
          <a:xfrm>
            <a:off x="9817599" y="6071756"/>
            <a:ext cx="1967276" cy="569190"/>
            <a:chOff x="9897834" y="44452"/>
            <a:chExt cx="1967276" cy="569190"/>
          </a:xfrm>
        </p:grpSpPr>
        <p:pic>
          <p:nvPicPr>
            <p:cNvPr id="14" name="图片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97834" y="44452"/>
              <a:ext cx="681162" cy="569190"/>
            </a:xfrm>
            <a:prstGeom prst="rect">
              <a:avLst/>
            </a:prstGeom>
          </p:spPr>
        </p:pic>
        <p:pic>
          <p:nvPicPr>
            <p:cNvPr id="19" name="图片 1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590936" y="136523"/>
              <a:ext cx="1274174" cy="414564"/>
            </a:xfrm>
            <a:prstGeom prst="rect">
              <a:avLst/>
            </a:prstGeom>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fade/>
  </p:transition>
  <p:hf hdr="0" ftr="0" dt="0"/>
  <p:txStyles>
    <p:titleStyle>
      <a:lvl1pPr algn="l" defTabSz="1218565" rtl="0" eaLnBrk="1" latinLnBrk="0" hangingPunct="1">
        <a:spcBef>
          <a:spcPct val="0"/>
        </a:spcBef>
        <a:buNone/>
        <a:defRPr sz="3810" b="1" kern="1200">
          <a:solidFill>
            <a:schemeClr val="tx1"/>
          </a:solidFill>
          <a:latin typeface="+mj-lt"/>
          <a:ea typeface="+mj-ea"/>
          <a:cs typeface="+mj-cs"/>
        </a:defRPr>
      </a:lvl1pPr>
    </p:titleStyle>
    <p:bodyStyle>
      <a:lvl1pPr marL="457200" indent="-457200" algn="l" defTabSz="1218565" rtl="0" eaLnBrk="1" latinLnBrk="0" hangingPunct="1">
        <a:lnSpc>
          <a:spcPct val="120000"/>
        </a:lnSpc>
        <a:spcBef>
          <a:spcPts val="845"/>
        </a:spcBef>
        <a:buFont typeface="Arial" panose="020B0604020202020204" pitchFamily="34" charset="0"/>
        <a:buChar char="•"/>
        <a:defRPr sz="3385" kern="1200">
          <a:solidFill>
            <a:schemeClr val="tx1"/>
          </a:solidFill>
          <a:latin typeface="+mn-lt"/>
          <a:ea typeface="+mn-ea"/>
          <a:cs typeface="+mn-cs"/>
        </a:defRPr>
      </a:lvl1pPr>
      <a:lvl2pPr marL="990600" indent="-381000" algn="l" defTabSz="1218565" rtl="0" eaLnBrk="1" latinLnBrk="0" hangingPunct="1">
        <a:lnSpc>
          <a:spcPct val="120000"/>
        </a:lnSpc>
        <a:spcBef>
          <a:spcPts val="845"/>
        </a:spcBef>
        <a:buFont typeface="Arial" panose="020B0604020202020204" pitchFamily="34" charset="0"/>
        <a:buChar char="–"/>
        <a:defRPr sz="2965" kern="1200">
          <a:solidFill>
            <a:schemeClr val="tx1"/>
          </a:solidFill>
          <a:latin typeface="+mn-lt"/>
          <a:ea typeface="+mn-ea"/>
          <a:cs typeface="+mn-cs"/>
        </a:defRPr>
      </a:lvl2pPr>
      <a:lvl3pPr marL="1524000" indent="-304800" algn="l" defTabSz="1218565" rtl="0" eaLnBrk="1" latinLnBrk="0" hangingPunct="1">
        <a:lnSpc>
          <a:spcPct val="120000"/>
        </a:lnSpc>
        <a:spcBef>
          <a:spcPts val="845"/>
        </a:spcBef>
        <a:buFont typeface="Arial" panose="020B0604020202020204" pitchFamily="34" charset="0"/>
        <a:buChar char="•"/>
        <a:defRPr sz="2540" kern="1200">
          <a:solidFill>
            <a:schemeClr val="tx1"/>
          </a:solidFill>
          <a:latin typeface="+mn-lt"/>
          <a:ea typeface="+mn-ea"/>
          <a:cs typeface="+mn-cs"/>
        </a:defRPr>
      </a:lvl3pPr>
      <a:lvl4pPr marL="2132965" indent="-304800" algn="l" defTabSz="1218565" rtl="0" eaLnBrk="1" latinLnBrk="0" hangingPunct="1">
        <a:lnSpc>
          <a:spcPct val="120000"/>
        </a:lnSpc>
        <a:spcBef>
          <a:spcPts val="845"/>
        </a:spcBef>
        <a:buFont typeface="Arial" panose="020B0604020202020204" pitchFamily="34" charset="0"/>
        <a:buChar char="–"/>
        <a:defRPr sz="2115" kern="1200">
          <a:solidFill>
            <a:schemeClr val="tx1"/>
          </a:solidFill>
          <a:latin typeface="+mn-lt"/>
          <a:ea typeface="+mn-ea"/>
          <a:cs typeface="+mn-cs"/>
        </a:defRPr>
      </a:lvl4pPr>
      <a:lvl5pPr marL="2742565" indent="-304800" algn="l" defTabSz="1218565" rtl="0" eaLnBrk="1" latinLnBrk="0" hangingPunct="1">
        <a:lnSpc>
          <a:spcPct val="120000"/>
        </a:lnSpc>
        <a:spcBef>
          <a:spcPts val="845"/>
        </a:spcBef>
        <a:buFont typeface="Arial" panose="020B0604020202020204" pitchFamily="34" charset="0"/>
        <a:buChar char="»"/>
        <a:defRPr sz="211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565" rtl="0" eaLnBrk="1" latinLnBrk="0" hangingPunct="1">
        <a:defRPr sz="2435" kern="1200">
          <a:solidFill>
            <a:schemeClr val="tx1"/>
          </a:solidFill>
          <a:latin typeface="+mn-lt"/>
          <a:ea typeface="+mn-ea"/>
          <a:cs typeface="+mn-cs"/>
        </a:defRPr>
      </a:lvl1pPr>
      <a:lvl2pPr marL="609600" algn="l" defTabSz="1218565" rtl="0" eaLnBrk="1" latinLnBrk="0" hangingPunct="1">
        <a:defRPr sz="2435" kern="1200">
          <a:solidFill>
            <a:schemeClr val="tx1"/>
          </a:solidFill>
          <a:latin typeface="+mn-lt"/>
          <a:ea typeface="+mn-ea"/>
          <a:cs typeface="+mn-cs"/>
        </a:defRPr>
      </a:lvl2pPr>
      <a:lvl3pPr marL="1218565" algn="l" defTabSz="1218565" rtl="0" eaLnBrk="1" latinLnBrk="0" hangingPunct="1">
        <a:defRPr sz="2435" kern="1200">
          <a:solidFill>
            <a:schemeClr val="tx1"/>
          </a:solidFill>
          <a:latin typeface="+mn-lt"/>
          <a:ea typeface="+mn-ea"/>
          <a:cs typeface="+mn-cs"/>
        </a:defRPr>
      </a:lvl3pPr>
      <a:lvl4pPr marL="1828800" algn="l" defTabSz="1218565" rtl="0" eaLnBrk="1" latinLnBrk="0" hangingPunct="1">
        <a:defRPr sz="2435" kern="1200">
          <a:solidFill>
            <a:schemeClr val="tx1"/>
          </a:solidFill>
          <a:latin typeface="+mn-lt"/>
          <a:ea typeface="+mn-ea"/>
          <a:cs typeface="+mn-cs"/>
        </a:defRPr>
      </a:lvl4pPr>
      <a:lvl5pPr marL="2438400" algn="l" defTabSz="1218565" rtl="0" eaLnBrk="1" latinLnBrk="0" hangingPunct="1">
        <a:defRPr sz="2435" kern="1200">
          <a:solidFill>
            <a:schemeClr val="tx1"/>
          </a:solidFill>
          <a:latin typeface="+mn-lt"/>
          <a:ea typeface="+mn-ea"/>
          <a:cs typeface="+mn-cs"/>
        </a:defRPr>
      </a:lvl5pPr>
      <a:lvl6pPr marL="3048000" algn="l" defTabSz="1218565" rtl="0" eaLnBrk="1" latinLnBrk="0" hangingPunct="1">
        <a:defRPr sz="2435" kern="1200">
          <a:solidFill>
            <a:schemeClr val="tx1"/>
          </a:solidFill>
          <a:latin typeface="+mn-lt"/>
          <a:ea typeface="+mn-ea"/>
          <a:cs typeface="+mn-cs"/>
        </a:defRPr>
      </a:lvl6pPr>
      <a:lvl7pPr marL="3656965" algn="l" defTabSz="1218565" rtl="0" eaLnBrk="1" latinLnBrk="0" hangingPunct="1">
        <a:defRPr sz="2435" kern="1200">
          <a:solidFill>
            <a:schemeClr val="tx1"/>
          </a:solidFill>
          <a:latin typeface="+mn-lt"/>
          <a:ea typeface="+mn-ea"/>
          <a:cs typeface="+mn-cs"/>
        </a:defRPr>
      </a:lvl7pPr>
      <a:lvl8pPr marL="4266565" algn="l" defTabSz="1218565" rtl="0" eaLnBrk="1" latinLnBrk="0" hangingPunct="1">
        <a:defRPr sz="2435" kern="1200">
          <a:solidFill>
            <a:schemeClr val="tx1"/>
          </a:solidFill>
          <a:latin typeface="+mn-lt"/>
          <a:ea typeface="+mn-ea"/>
          <a:cs typeface="+mn-cs"/>
        </a:defRPr>
      </a:lvl8pPr>
      <a:lvl9pPr marL="4876800" algn="l" defTabSz="1218565" rtl="0" eaLnBrk="1" latinLnBrk="0" hangingPunct="1">
        <a:defRPr sz="24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510"/>
          <p:cNvPicPr>
            <a:picLocks noChangeArrowheads="1"/>
          </p:cNvPicPr>
          <p:nvPr userDrawn="1"/>
        </p:nvPicPr>
        <p:blipFill>
          <a:blip r:embed="rId1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sp>
        <p:nvSpPr>
          <p:cNvPr id="2" name="标题占位符 1"/>
          <p:cNvSpPr>
            <a:spLocks noGrp="1"/>
          </p:cNvSpPr>
          <p:nvPr>
            <p:ph type="title"/>
          </p:nvPr>
        </p:nvSpPr>
        <p:spPr>
          <a:xfrm>
            <a:off x="609600" y="274639"/>
            <a:ext cx="10972801" cy="1143000"/>
          </a:xfrm>
          <a:prstGeom prst="rect">
            <a:avLst/>
          </a:prstGeom>
        </p:spPr>
        <p:txBody>
          <a:bodyPr vert="horz" lIns="115214" tIns="57607" rIns="115214" bIns="57607"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00" y="1600201"/>
            <a:ext cx="10972801" cy="4525963"/>
          </a:xfrm>
          <a:prstGeom prst="rect">
            <a:avLst/>
          </a:prstGeom>
        </p:spPr>
        <p:txBody>
          <a:bodyPr vert="horz" lIns="115214" tIns="57607" rIns="115214" bIns="57607"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1"/>
            <a:ext cx="2844800" cy="365126"/>
          </a:xfrm>
          <a:prstGeom prst="rect">
            <a:avLst/>
          </a:prstGeom>
        </p:spPr>
        <p:txBody>
          <a:bodyPr vert="horz" lIns="115214" tIns="57607" rIns="115214" bIns="57607" rtlCol="0" anchor="ctr"/>
          <a:lstStyle>
            <a:lvl1pPr algn="l">
              <a:defRPr sz="1585">
                <a:solidFill>
                  <a:schemeClr val="tx1">
                    <a:tint val="75000"/>
                  </a:schemeClr>
                </a:solidFill>
                <a:latin typeface="Times New Roman" panose="02020603050405020304" pitchFamily="18" charset="0"/>
                <a:cs typeface="Times New Roman" panose="02020603050405020304" pitchFamily="18" charset="0"/>
              </a:defRPr>
            </a:lvl1pPr>
          </a:lstStyle>
          <a:p>
            <a:fld id="{876DBDA8-8BD7-5D41-AECE-8B61D7328468}" type="datetime1">
              <a:rPr lang="zh-CN" altLang="en-US" smtClean="0"/>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115214" tIns="57607" rIns="115214" bIns="57607" rtlCol="0" anchor="ctr"/>
          <a:lstStyle>
            <a:lvl1pPr algn="ctr">
              <a:defRPr sz="1585">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115214" tIns="57607" rIns="115214" bIns="57607" rtlCol="0" anchor="ctr"/>
          <a:lstStyle>
            <a:lvl1pPr algn="r">
              <a:defRPr sz="1585">
                <a:solidFill>
                  <a:schemeClr val="tx1">
                    <a:tint val="75000"/>
                  </a:schemeClr>
                </a:solidFill>
                <a:latin typeface="Times New Roman" panose="02020603050405020304" pitchFamily="18" charset="0"/>
                <a:cs typeface="Times New Roman" panose="02020603050405020304" pitchFamily="18" charset="0"/>
              </a:defRPr>
            </a:lvl1pPr>
          </a:lstStyle>
          <a:p>
            <a:fld id="{B91EE9DE-39C0-45B1-B406-4DEC767CB4A8}" type="slidenum">
              <a:rPr lang="zh-CN" altLang="en-US" smtClean="0"/>
            </a:fld>
            <a:endParaRPr lang="zh-CN" altLang="en-US" dirty="0">
              <a:latin typeface="Times New Roman" panose="02020603050405020304" pitchFamily="18" charset="0"/>
              <a:cs typeface="Times New Roman" panose="02020603050405020304" pitchFamily="18" charset="0"/>
            </a:endParaRPr>
          </a:p>
        </p:txBody>
      </p:sp>
      <p:pic>
        <p:nvPicPr>
          <p:cNvPr id="8" name="Picture 1510"/>
          <p:cNvPicPr>
            <a:picLocks noChangeArrowheads="1"/>
          </p:cNvPicPr>
          <p:nvPr userDrawn="1"/>
        </p:nvPicPr>
        <p:blipFill>
          <a:blip r:embed="rId1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ransition spd="med">
    <p:fade/>
  </p:transition>
  <p:hf hdr="0" ftr="0" dt="0"/>
  <p:txStyles>
    <p:titleStyle>
      <a:lvl1pPr algn="l" defTabSz="1218565" rtl="0" eaLnBrk="1" latinLnBrk="0" hangingPunct="1">
        <a:spcBef>
          <a:spcPct val="0"/>
        </a:spcBef>
        <a:buNone/>
        <a:defRPr sz="3810" b="1" kern="1200">
          <a:solidFill>
            <a:schemeClr val="tx1"/>
          </a:solidFill>
          <a:latin typeface="+mj-lt"/>
          <a:ea typeface="+mj-ea"/>
          <a:cs typeface="+mj-cs"/>
        </a:defRPr>
      </a:lvl1pPr>
    </p:titleStyle>
    <p:bodyStyle>
      <a:lvl1pPr marL="457200" indent="-457200" algn="l" defTabSz="1218565" rtl="0" eaLnBrk="1" latinLnBrk="0" hangingPunct="1">
        <a:lnSpc>
          <a:spcPct val="120000"/>
        </a:lnSpc>
        <a:spcBef>
          <a:spcPts val="845"/>
        </a:spcBef>
        <a:buFont typeface="Arial" panose="020B0604020202020204" pitchFamily="34" charset="0"/>
        <a:buChar char="•"/>
        <a:defRPr sz="3385" kern="1200">
          <a:solidFill>
            <a:schemeClr val="tx1"/>
          </a:solidFill>
          <a:latin typeface="+mn-lt"/>
          <a:ea typeface="+mn-ea"/>
          <a:cs typeface="+mn-cs"/>
        </a:defRPr>
      </a:lvl1pPr>
      <a:lvl2pPr marL="990600" indent="-381000" algn="l" defTabSz="1218565" rtl="0" eaLnBrk="1" latinLnBrk="0" hangingPunct="1">
        <a:lnSpc>
          <a:spcPct val="120000"/>
        </a:lnSpc>
        <a:spcBef>
          <a:spcPts val="845"/>
        </a:spcBef>
        <a:buFont typeface="Arial" panose="020B0604020202020204" pitchFamily="34" charset="0"/>
        <a:buChar char="–"/>
        <a:defRPr sz="2965" kern="1200">
          <a:solidFill>
            <a:schemeClr val="tx1"/>
          </a:solidFill>
          <a:latin typeface="+mn-lt"/>
          <a:ea typeface="+mn-ea"/>
          <a:cs typeface="+mn-cs"/>
        </a:defRPr>
      </a:lvl2pPr>
      <a:lvl3pPr marL="1524000" indent="-304800" algn="l" defTabSz="1218565" rtl="0" eaLnBrk="1" latinLnBrk="0" hangingPunct="1">
        <a:lnSpc>
          <a:spcPct val="120000"/>
        </a:lnSpc>
        <a:spcBef>
          <a:spcPts val="845"/>
        </a:spcBef>
        <a:buFont typeface="Arial" panose="020B0604020202020204" pitchFamily="34" charset="0"/>
        <a:buChar char="•"/>
        <a:defRPr sz="2540" kern="1200">
          <a:solidFill>
            <a:schemeClr val="tx1"/>
          </a:solidFill>
          <a:latin typeface="+mn-lt"/>
          <a:ea typeface="+mn-ea"/>
          <a:cs typeface="+mn-cs"/>
        </a:defRPr>
      </a:lvl3pPr>
      <a:lvl4pPr marL="2132965" indent="-304800" algn="l" defTabSz="1218565" rtl="0" eaLnBrk="1" latinLnBrk="0" hangingPunct="1">
        <a:lnSpc>
          <a:spcPct val="120000"/>
        </a:lnSpc>
        <a:spcBef>
          <a:spcPts val="845"/>
        </a:spcBef>
        <a:buFont typeface="Arial" panose="020B0604020202020204" pitchFamily="34" charset="0"/>
        <a:buChar char="–"/>
        <a:defRPr sz="2115" kern="1200">
          <a:solidFill>
            <a:schemeClr val="tx1"/>
          </a:solidFill>
          <a:latin typeface="+mn-lt"/>
          <a:ea typeface="+mn-ea"/>
          <a:cs typeface="+mn-cs"/>
        </a:defRPr>
      </a:lvl4pPr>
      <a:lvl5pPr marL="2742565" indent="-304800" algn="l" defTabSz="1218565" rtl="0" eaLnBrk="1" latinLnBrk="0" hangingPunct="1">
        <a:lnSpc>
          <a:spcPct val="120000"/>
        </a:lnSpc>
        <a:spcBef>
          <a:spcPts val="845"/>
        </a:spcBef>
        <a:buFont typeface="Arial" panose="020B0604020202020204" pitchFamily="34" charset="0"/>
        <a:buChar char="»"/>
        <a:defRPr sz="211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565" rtl="0" eaLnBrk="1" latinLnBrk="0" hangingPunct="1">
        <a:defRPr sz="2435" kern="1200">
          <a:solidFill>
            <a:schemeClr val="tx1"/>
          </a:solidFill>
          <a:latin typeface="+mn-lt"/>
          <a:ea typeface="+mn-ea"/>
          <a:cs typeface="+mn-cs"/>
        </a:defRPr>
      </a:lvl1pPr>
      <a:lvl2pPr marL="609600" algn="l" defTabSz="1218565" rtl="0" eaLnBrk="1" latinLnBrk="0" hangingPunct="1">
        <a:defRPr sz="2435" kern="1200">
          <a:solidFill>
            <a:schemeClr val="tx1"/>
          </a:solidFill>
          <a:latin typeface="+mn-lt"/>
          <a:ea typeface="+mn-ea"/>
          <a:cs typeface="+mn-cs"/>
        </a:defRPr>
      </a:lvl2pPr>
      <a:lvl3pPr marL="1218565" algn="l" defTabSz="1218565" rtl="0" eaLnBrk="1" latinLnBrk="0" hangingPunct="1">
        <a:defRPr sz="2435" kern="1200">
          <a:solidFill>
            <a:schemeClr val="tx1"/>
          </a:solidFill>
          <a:latin typeface="+mn-lt"/>
          <a:ea typeface="+mn-ea"/>
          <a:cs typeface="+mn-cs"/>
        </a:defRPr>
      </a:lvl3pPr>
      <a:lvl4pPr marL="1828800" algn="l" defTabSz="1218565" rtl="0" eaLnBrk="1" latinLnBrk="0" hangingPunct="1">
        <a:defRPr sz="2435" kern="1200">
          <a:solidFill>
            <a:schemeClr val="tx1"/>
          </a:solidFill>
          <a:latin typeface="+mn-lt"/>
          <a:ea typeface="+mn-ea"/>
          <a:cs typeface="+mn-cs"/>
        </a:defRPr>
      </a:lvl4pPr>
      <a:lvl5pPr marL="2438400" algn="l" defTabSz="1218565" rtl="0" eaLnBrk="1" latinLnBrk="0" hangingPunct="1">
        <a:defRPr sz="2435" kern="1200">
          <a:solidFill>
            <a:schemeClr val="tx1"/>
          </a:solidFill>
          <a:latin typeface="+mn-lt"/>
          <a:ea typeface="+mn-ea"/>
          <a:cs typeface="+mn-cs"/>
        </a:defRPr>
      </a:lvl5pPr>
      <a:lvl6pPr marL="3048000" algn="l" defTabSz="1218565" rtl="0" eaLnBrk="1" latinLnBrk="0" hangingPunct="1">
        <a:defRPr sz="2435" kern="1200">
          <a:solidFill>
            <a:schemeClr val="tx1"/>
          </a:solidFill>
          <a:latin typeface="+mn-lt"/>
          <a:ea typeface="+mn-ea"/>
          <a:cs typeface="+mn-cs"/>
        </a:defRPr>
      </a:lvl6pPr>
      <a:lvl7pPr marL="3656965" algn="l" defTabSz="1218565" rtl="0" eaLnBrk="1" latinLnBrk="0" hangingPunct="1">
        <a:defRPr sz="2435" kern="1200">
          <a:solidFill>
            <a:schemeClr val="tx1"/>
          </a:solidFill>
          <a:latin typeface="+mn-lt"/>
          <a:ea typeface="+mn-ea"/>
          <a:cs typeface="+mn-cs"/>
        </a:defRPr>
      </a:lvl7pPr>
      <a:lvl8pPr marL="4266565" algn="l" defTabSz="1218565" rtl="0" eaLnBrk="1" latinLnBrk="0" hangingPunct="1">
        <a:defRPr sz="2435" kern="1200">
          <a:solidFill>
            <a:schemeClr val="tx1"/>
          </a:solidFill>
          <a:latin typeface="+mn-lt"/>
          <a:ea typeface="+mn-ea"/>
          <a:cs typeface="+mn-cs"/>
        </a:defRPr>
      </a:lvl8pPr>
      <a:lvl9pPr marL="4876800" algn="l" defTabSz="1218565" rtl="0" eaLnBrk="1" latinLnBrk="0" hangingPunct="1">
        <a:defRPr sz="24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9692" y="2560207"/>
            <a:ext cx="9412616" cy="769441"/>
          </a:xfrm>
          <a:prstGeom prst="rect">
            <a:avLst/>
          </a:prstGeom>
          <a:noFill/>
        </p:spPr>
        <p:txBody>
          <a:bodyPr wrap="square" rtlCol="0">
            <a:spAutoFit/>
          </a:bodyPr>
          <a:lstStyle/>
          <a:p>
            <a:pPr algn="ctr"/>
            <a:r>
              <a:rPr lang="en-US" altLang="zh-CN" sz="4400" b="1" dirty="0">
                <a:latin typeface="Times New Roman" panose="02020603050405020304" pitchFamily="18" charset="0"/>
                <a:ea typeface="宋体" panose="02010600030101010101" pitchFamily="2" charset="-122"/>
                <a:cs typeface="Times New Roman" panose="02020603050405020304" pitchFamily="18" charset="0"/>
              </a:rPr>
              <a:t>2022-3-18 </a:t>
            </a:r>
            <a:r>
              <a:rPr lang="zh-CN" altLang="en-US" sz="4400" b="1" dirty="0">
                <a:latin typeface="Times New Roman" panose="02020603050405020304" pitchFamily="18" charset="0"/>
                <a:ea typeface="宋体" panose="02010600030101010101" pitchFamily="2" charset="-122"/>
                <a:cs typeface="Times New Roman" panose="02020603050405020304" pitchFamily="18" charset="0"/>
              </a:rPr>
              <a:t>论文分享</a:t>
            </a:r>
            <a:endParaRPr lang="zh-CN" altLang="en-US" sz="4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5779910" y="4309328"/>
            <a:ext cx="5022398" cy="707886"/>
          </a:xfrm>
          <a:prstGeom prst="rect">
            <a:avLst/>
          </a:prstGeom>
          <a:noFill/>
        </p:spPr>
        <p:txBody>
          <a:bodyPr wrap="square" rtlCol="0">
            <a:spAutoFit/>
          </a:bodyPr>
          <a:lstStyle/>
          <a:p>
            <a:pPr algn="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报告人：李振</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67" y="63554"/>
            <a:ext cx="890093" cy="743776"/>
          </a:xfrm>
          <a:prstGeom prst="rect">
            <a:avLst/>
          </a:prstGeom>
        </p:spPr>
      </p:pic>
      <p:sp>
        <p:nvSpPr>
          <p:cNvPr id="11" name="文本框 10"/>
          <p:cNvSpPr txBox="1"/>
          <p:nvPr/>
        </p:nvSpPr>
        <p:spPr>
          <a:xfrm>
            <a:off x="957768" y="58310"/>
            <a:ext cx="3944308" cy="507831"/>
          </a:xfrm>
          <a:prstGeom prst="rect">
            <a:avLst/>
          </a:prstGeom>
          <a:noFill/>
        </p:spPr>
        <p:txBody>
          <a:bodyPr wrap="square" rtlCol="0">
            <a:spAutoFit/>
          </a:bodyPr>
          <a:lstStyle/>
          <a:p>
            <a:r>
              <a:rPr lang="zh-CN" altLang="en-US" sz="2700" b="1" dirty="0">
                <a:latin typeface="隶书" panose="02010509060101010101" pitchFamily="49" charset="-122"/>
                <a:ea typeface="隶书" panose="02010509060101010101" pitchFamily="49" charset="-122"/>
                <a:cs typeface="Times New Roman" panose="02020603050405020304" pitchFamily="18" charset="0"/>
              </a:rPr>
              <a:t>机器智能与翻译研究室</a:t>
            </a:r>
            <a:endParaRPr lang="zh-CN" altLang="en-US" sz="2700" b="1"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3" name="文本框 12"/>
          <p:cNvSpPr txBox="1"/>
          <p:nvPr/>
        </p:nvSpPr>
        <p:spPr>
          <a:xfrm>
            <a:off x="1041260" y="446970"/>
            <a:ext cx="4008007" cy="292388"/>
          </a:xfrm>
          <a:prstGeom prst="rect">
            <a:avLst/>
          </a:prstGeom>
          <a:noFill/>
        </p:spPr>
        <p:txBody>
          <a:bodyPr wrap="square" rtlCol="0">
            <a:spAutoFit/>
          </a:bodyPr>
          <a:lstStyle>
            <a:defPPr>
              <a:defRPr lang="zh-CN"/>
            </a:defPPr>
            <a:lvl1pPr>
              <a:defRPr sz="2400" b="1">
                <a:latin typeface="隶书" panose="02010509060101010101" pitchFamily="49" charset="-122"/>
                <a:ea typeface="隶书" panose="02010509060101010101" pitchFamily="49" charset="-122"/>
                <a:cs typeface="Times New Roman" panose="02020603050405020304" pitchFamily="18" charset="0"/>
              </a:defRPr>
            </a:lvl1pPr>
          </a:lstStyle>
          <a:p>
            <a:r>
              <a:rPr lang="zh-CN" altLang="en-US" sz="1300" dirty="0"/>
              <a:t>Machine Intelligence and Translation Lab</a:t>
            </a:r>
            <a:endParaRPr lang="zh-CN" altLang="en-US"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707" y="1169710"/>
            <a:ext cx="11262947" cy="2567241"/>
          </a:xfrm>
          <a:prstGeom prst="rect">
            <a:avLst/>
          </a:prstGeom>
          <a:noFill/>
        </p:spPr>
        <p:txBody>
          <a:bodyPr wrap="square" rtlCol="0">
            <a:spAutoFit/>
          </a:bodyPr>
          <a:lstStyle/>
          <a:p>
            <a:pPr>
              <a:lnSpc>
                <a:spcPct val="150000"/>
              </a:lnSpc>
            </a:pPr>
            <a:r>
              <a:rPr lang="en-US" altLang="zh-CN" sz="2200" dirty="0">
                <a:latin typeface="Times New Roman" panose="02020603050405020304" pitchFamily="18" charset="0"/>
                <a:ea typeface="宋体" panose="02010600030101010101" pitchFamily="2" charset="-122"/>
              </a:rPr>
              <a:t>- Google-RE</a:t>
            </a:r>
            <a:r>
              <a:rPr lang="zh-CN" altLang="en-US" sz="2200" dirty="0">
                <a:latin typeface="Times New Roman" panose="02020603050405020304" pitchFamily="18" charset="0"/>
                <a:ea typeface="宋体" panose="02010600030101010101" pitchFamily="2" charset="-122"/>
              </a:rPr>
              <a:t>：实验结果很高，但是作者指出这个数据集和</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本身的训练数据集存在吻合，都是维基百科的一部分，所以这个结果可能只是</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看过类似的数据，所以实验结果很高</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在</a:t>
            </a:r>
            <a:r>
              <a:rPr lang="en-US" altLang="zh-CN" sz="2200" dirty="0">
                <a:latin typeface="Times New Roman" panose="02020603050405020304" pitchFamily="18" charset="0"/>
                <a:ea typeface="宋体" panose="02010600030101010101" pitchFamily="2" charset="-122"/>
              </a:rPr>
              <a:t>1-1</a:t>
            </a:r>
            <a:r>
              <a:rPr lang="zh-CN" altLang="en-US" sz="2200" dirty="0">
                <a:latin typeface="Times New Roman" panose="02020603050405020304" pitchFamily="18" charset="0"/>
                <a:ea typeface="宋体" panose="02010600030101010101" pitchFamily="2" charset="-122"/>
              </a:rPr>
              <a:t>的关系上面表现很好，但是在多对多的关系上面表现很差（可能指在一个关系里面有多种答案）</a:t>
            </a:r>
            <a:endParaRPr lang="zh-CN" altLang="en-US" sz="2200"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47505" y="3314295"/>
            <a:ext cx="6756185" cy="3243882"/>
          </a:xfrm>
          <a:prstGeom prst="rect">
            <a:avLst/>
          </a:prstGeom>
        </p:spPr>
      </p:pic>
      <p:sp>
        <p:nvSpPr>
          <p:cNvPr id="9" name="文本框 8"/>
          <p:cNvSpPr txBox="1"/>
          <p:nvPr/>
        </p:nvSpPr>
        <p:spPr>
          <a:xfrm>
            <a:off x="562707" y="3736951"/>
            <a:ext cx="4995029" cy="1551579"/>
          </a:xfrm>
          <a:prstGeom prst="rect">
            <a:avLst/>
          </a:prstGeom>
          <a:noFill/>
        </p:spPr>
        <p:txBody>
          <a:bodyPr wrap="square">
            <a:spAutoFit/>
          </a:bodyPr>
          <a:lstStyle/>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SQuAD</a:t>
            </a:r>
            <a:r>
              <a:rPr lang="zh-CN" altLang="en-US" sz="2200" dirty="0">
                <a:latin typeface="Times New Roman" panose="02020603050405020304" pitchFamily="18" charset="0"/>
                <a:ea typeface="宋体" panose="02010600030101010101" pitchFamily="2" charset="-122"/>
              </a:rPr>
              <a:t>：完全开放域的数据集，</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没有经过微调，就可以获得还行的结果，</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0246"/>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finding 2021</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https://arxiv.org/abs/2106.01760</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549879" y="3181994"/>
            <a:ext cx="8065561" cy="2680543"/>
          </a:xfrm>
          <a:prstGeom prst="rect">
            <a:avLst/>
          </a:prstGeo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2707" y="1637548"/>
            <a:ext cx="11262947"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本文关注的任务是少样本的命名实体识别，即在源领域有数量充足的训练样本，但是在目标领域只有少量的训练样本。此外目标领域的实体集合可能和源领域有很大差别。例如新闻领域里提及一个人，类别往往是‘</a:t>
            </a:r>
            <a:r>
              <a:rPr lang="en-US" altLang="zh-CN" sz="2200" dirty="0">
                <a:latin typeface="Times New Roman" panose="02020603050405020304" pitchFamily="18" charset="0"/>
                <a:ea typeface="宋体" panose="02010600030101010101" pitchFamily="2" charset="-122"/>
              </a:rPr>
              <a:t>PERSON’</a:t>
            </a:r>
            <a:r>
              <a:rPr lang="zh-CN" altLang="en-US" sz="2200" dirty="0">
                <a:latin typeface="Times New Roman" panose="02020603050405020304" pitchFamily="18" charset="0"/>
                <a:ea typeface="宋体" panose="02010600030101010101" pitchFamily="2" charset="-122"/>
              </a:rPr>
              <a:t>，但是在电影领域，他的类别可能就是“</a:t>
            </a:r>
            <a:r>
              <a:rPr lang="en-US" altLang="zh-CN" sz="2200" dirty="0">
                <a:latin typeface="Times New Roman" panose="02020603050405020304" pitchFamily="18" charset="0"/>
                <a:ea typeface="宋体" panose="02010600030101010101" pitchFamily="2" charset="-122"/>
              </a:rPr>
              <a:t>CHARACTER”</a:t>
            </a:r>
            <a:r>
              <a:rPr lang="zh-CN" altLang="en-US" sz="2200" dirty="0">
                <a:latin typeface="Times New Roman" panose="02020603050405020304" pitchFamily="18" charset="0"/>
                <a:ea typeface="宋体" panose="02010600030101010101" pitchFamily="2" charset="-122"/>
              </a:rPr>
              <a:t>。</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本文提出了一个基于模板的命名实体识别模型。该模型将命名实体识别从序列标注任务转化为序列生成任务，例如通过生成“</a:t>
            </a:r>
            <a:r>
              <a:rPr lang="en-US" altLang="zh-CN" sz="2200" dirty="0">
                <a:latin typeface="Times New Roman" panose="02020603050405020304" pitchFamily="18" charset="0"/>
                <a:ea typeface="宋体" panose="02010600030101010101" pitchFamily="2" charset="-122"/>
              </a:rPr>
              <a:t>A is a PERSON entity”</a:t>
            </a:r>
            <a:r>
              <a:rPr lang="zh-CN" altLang="en-US" sz="2200" dirty="0">
                <a:latin typeface="Times New Roman" panose="02020603050405020304" pitchFamily="18" charset="0"/>
                <a:ea typeface="宋体" panose="02010600030101010101" pitchFamily="2" charset="-122"/>
              </a:rPr>
              <a:t>来判断</a:t>
            </a:r>
            <a:r>
              <a:rPr lang="en-US" altLang="zh-CN" sz="2200" dirty="0">
                <a:latin typeface="Times New Roman" panose="02020603050405020304" pitchFamily="18" charset="0"/>
                <a:ea typeface="宋体" panose="02010600030101010101" pitchFamily="2" charset="-122"/>
              </a:rPr>
              <a:t>A</a:t>
            </a:r>
            <a:r>
              <a:rPr lang="zh-CN" altLang="en-US" sz="2200" dirty="0">
                <a:latin typeface="Times New Roman" panose="02020603050405020304" pitchFamily="18" charset="0"/>
                <a:ea typeface="宋体" panose="02010600030101010101" pitchFamily="2" charset="-122"/>
              </a:rPr>
              <a:t>是‘</a:t>
            </a:r>
            <a:r>
              <a:rPr lang="en-US" altLang="zh-CN" sz="2200" dirty="0">
                <a:latin typeface="Times New Roman" panose="02020603050405020304" pitchFamily="18" charset="0"/>
                <a:ea typeface="宋体" panose="02010600030101010101" pitchFamily="2" charset="-122"/>
              </a:rPr>
              <a:t>PERSON’</a:t>
            </a:r>
            <a:r>
              <a:rPr lang="zh-CN" altLang="en-US" sz="2200" dirty="0">
                <a:latin typeface="Times New Roman" panose="02020603050405020304" pitchFamily="18" charset="0"/>
                <a:ea typeface="宋体" panose="02010600030101010101" pitchFamily="2" charset="-122"/>
              </a:rPr>
              <a:t>类别的命名实体。</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423" y="5211205"/>
            <a:ext cx="9839325" cy="16383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934" y="8495"/>
            <a:ext cx="6377565" cy="5307985"/>
          </a:xfrm>
          <a:prstGeom prst="rect">
            <a:avLst/>
          </a:prstGeo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553184"/>
            <a:ext cx="4806961"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首先是在正常数据集上训练的结果，作者在</a:t>
            </a:r>
            <a:r>
              <a:rPr lang="en-US" altLang="zh-CN" sz="2200" dirty="0">
                <a:latin typeface="Times New Roman" panose="02020603050405020304" pitchFamily="18" charset="0"/>
                <a:ea typeface="宋体" panose="02010600030101010101" pitchFamily="2" charset="-122"/>
              </a:rPr>
              <a:t>CoNLL03</a:t>
            </a:r>
            <a:r>
              <a:rPr lang="zh-CN" altLang="en-US" sz="2200" dirty="0">
                <a:latin typeface="Times New Roman" panose="02020603050405020304" pitchFamily="18" charset="0"/>
                <a:ea typeface="宋体" panose="02010600030101010101" pitchFamily="2" charset="-122"/>
              </a:rPr>
              <a:t>数据集上进行了训练，实验结果如下所示，同时作者还对上面提到的那四种模板里面效果比较好的三个进行了集成（投票法），可以看到集成之后的实验结果更高，达到了</a:t>
            </a:r>
            <a:r>
              <a:rPr lang="en-US" altLang="zh-CN" sz="2200" dirty="0">
                <a:latin typeface="Times New Roman" panose="02020603050405020304" pitchFamily="18" charset="0"/>
                <a:ea typeface="宋体" panose="02010600030101010101" pitchFamily="2" charset="-122"/>
              </a:rPr>
              <a:t>92.55</a:t>
            </a:r>
            <a:r>
              <a:rPr lang="zh-CN" altLang="en-US" sz="2200" dirty="0">
                <a:latin typeface="Times New Roman" panose="02020603050405020304" pitchFamily="18" charset="0"/>
                <a:ea typeface="宋体" panose="02010600030101010101" pitchFamily="2" charset="-122"/>
              </a:rPr>
              <a:t>：</a:t>
            </a:r>
            <a:endParaRPr lang="zh-CN" altLang="en-US" sz="2200"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35886" y="1553184"/>
            <a:ext cx="4657725" cy="4114800"/>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9794631"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Template-Based Named Entity Recognition Using BART</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553184"/>
            <a:ext cx="904173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之后是小样本学习，作者从</a:t>
            </a:r>
            <a:r>
              <a:rPr lang="en-US" altLang="zh-CN" sz="2200" dirty="0">
                <a:latin typeface="Times New Roman" panose="02020603050405020304" pitchFamily="18" charset="0"/>
                <a:ea typeface="宋体" panose="02010600030101010101" pitchFamily="2" charset="-122"/>
              </a:rPr>
              <a:t>CoNLL03</a:t>
            </a:r>
            <a:r>
              <a:rPr lang="zh-CN" altLang="en-US" sz="2200" dirty="0">
                <a:latin typeface="Times New Roman" panose="02020603050405020304" pitchFamily="18" charset="0"/>
                <a:ea typeface="宋体" panose="02010600030101010101" pitchFamily="2" charset="-122"/>
              </a:rPr>
              <a:t>数据集中抽取出来</a:t>
            </a:r>
            <a:r>
              <a:rPr lang="en-US" altLang="zh-CN" sz="2200" dirty="0">
                <a:latin typeface="Times New Roman" panose="02020603050405020304" pitchFamily="18" charset="0"/>
                <a:ea typeface="宋体" panose="02010600030101010101" pitchFamily="2" charset="-122"/>
              </a:rPr>
              <a:t>3806</a:t>
            </a:r>
            <a:r>
              <a:rPr lang="zh-CN" altLang="en-US" sz="2200" dirty="0">
                <a:latin typeface="Times New Roman" panose="02020603050405020304" pitchFamily="18" charset="0"/>
                <a:ea typeface="宋体" panose="02010600030101010101" pitchFamily="2" charset="-122"/>
              </a:rPr>
              <a:t>个样本，其中包含</a:t>
            </a:r>
            <a:r>
              <a:rPr lang="en-US" altLang="zh-CN" sz="2200" dirty="0">
                <a:latin typeface="Times New Roman" panose="02020603050405020304" pitchFamily="18" charset="0"/>
                <a:ea typeface="宋体" panose="02010600030101010101" pitchFamily="2" charset="-122"/>
              </a:rPr>
              <a:t>3925</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ORG</a:t>
            </a:r>
            <a:r>
              <a:rPr lang="zh-CN" altLang="en-US" sz="2200" dirty="0">
                <a:latin typeface="Times New Roman" panose="02020603050405020304" pitchFamily="18" charset="0"/>
                <a:ea typeface="宋体" panose="02010600030101010101" pitchFamily="2" charset="-122"/>
              </a:rPr>
              <a:t>标签，</a:t>
            </a:r>
            <a:r>
              <a:rPr lang="en-US" altLang="zh-CN" sz="2200" dirty="0">
                <a:latin typeface="Times New Roman" panose="02020603050405020304" pitchFamily="18" charset="0"/>
                <a:ea typeface="宋体" panose="02010600030101010101" pitchFamily="2" charset="-122"/>
              </a:rPr>
              <a:t>1423</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MISRC</a:t>
            </a:r>
            <a:r>
              <a:rPr lang="zh-CN" altLang="en-US" sz="2200" dirty="0">
                <a:latin typeface="Times New Roman" panose="02020603050405020304" pitchFamily="18" charset="0"/>
                <a:ea typeface="宋体" panose="02010600030101010101" pitchFamily="2" charset="-122"/>
              </a:rPr>
              <a:t>标签，</a:t>
            </a:r>
            <a:r>
              <a:rPr lang="en-US" altLang="zh-CN" sz="2200" dirty="0">
                <a:latin typeface="Times New Roman" panose="02020603050405020304" pitchFamily="18" charset="0"/>
                <a:ea typeface="宋体" panose="02010600030101010101" pitchFamily="2" charset="-122"/>
              </a:rPr>
              <a:t>50</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LOC</a:t>
            </a:r>
            <a:r>
              <a:rPr lang="zh-CN" altLang="en-US" sz="2200" dirty="0">
                <a:latin typeface="Times New Roman" panose="02020603050405020304" pitchFamily="18" charset="0"/>
                <a:ea typeface="宋体" panose="02010600030101010101" pitchFamily="2" charset="-122"/>
              </a:rPr>
              <a:t>标签和</a:t>
            </a:r>
            <a:r>
              <a:rPr lang="en-US" altLang="zh-CN" sz="2200" dirty="0">
                <a:latin typeface="Times New Roman" panose="02020603050405020304" pitchFamily="18" charset="0"/>
                <a:ea typeface="宋体" panose="02010600030101010101" pitchFamily="2" charset="-122"/>
              </a:rPr>
              <a:t>50</a:t>
            </a:r>
            <a:r>
              <a:rPr lang="zh-CN" altLang="en-US" sz="2200" dirty="0">
                <a:latin typeface="Times New Roman" panose="02020603050405020304" pitchFamily="18" charset="0"/>
                <a:ea typeface="宋体" panose="02010600030101010101" pitchFamily="2" charset="-122"/>
              </a:rPr>
              <a:t>个</a:t>
            </a:r>
            <a:r>
              <a:rPr lang="en-US" altLang="zh-CN" sz="2200" dirty="0">
                <a:latin typeface="Times New Roman" panose="02020603050405020304" pitchFamily="18" charset="0"/>
                <a:ea typeface="宋体" panose="02010600030101010101" pitchFamily="2" charset="-122"/>
              </a:rPr>
              <a:t>PER</a:t>
            </a:r>
            <a:r>
              <a:rPr lang="zh-CN" altLang="en-US" sz="2200" dirty="0">
                <a:latin typeface="Times New Roman" panose="02020603050405020304" pitchFamily="18" charset="0"/>
                <a:ea typeface="宋体" panose="02010600030101010101" pitchFamily="2" charset="-122"/>
              </a:rPr>
              <a:t>标签（这里和图片有点不对应，但是不知道是哪个地方错了），实验结果如下所示：</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3565" y="3793037"/>
            <a:ext cx="5373659" cy="1661956"/>
          </a:xfrm>
          <a:prstGeom prst="rect">
            <a:avLst/>
          </a:prstGeom>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2021</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https://arxiv.org/abs/2101.00121</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300226" y="3238146"/>
            <a:ext cx="9225199" cy="2605388"/>
          </a:xfrm>
          <a:prstGeom prst="rect">
            <a:avLst/>
          </a:prstGeom>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6" y="1105712"/>
            <a:ext cx="11356919"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论文提到是从对抗学习的角度考虑（输入加噪声），将原来的离散</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变成了连续的可搜索的自动</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模板。</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91118" y="2213457"/>
            <a:ext cx="5764176" cy="3143241"/>
          </a:xfrm>
          <a:prstGeom prst="rect">
            <a:avLst/>
          </a:prstGeom>
        </p:spPr>
      </p:pic>
      <p:sp>
        <p:nvSpPr>
          <p:cNvPr id="11" name="文本框 10"/>
          <p:cNvSpPr txBox="1"/>
          <p:nvPr/>
        </p:nvSpPr>
        <p:spPr>
          <a:xfrm>
            <a:off x="562706" y="2149459"/>
            <a:ext cx="6096000" cy="3477875"/>
          </a:xfrm>
          <a:prstGeom prst="rect">
            <a:avLst/>
          </a:prstGeom>
          <a:noFill/>
        </p:spPr>
        <p:txBody>
          <a:bodyPr wrap="square">
            <a:spAutoFit/>
          </a:bodyPr>
          <a:lstStyle/>
          <a:p>
            <a:pPr marL="342900" indent="-342900">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简单来说，</a:t>
            </a:r>
            <a:r>
              <a:rPr lang="en-US" altLang="zh-CN" sz="2200" dirty="0">
                <a:latin typeface="Times New Roman" panose="02020603050405020304" pitchFamily="18" charset="0"/>
                <a:ea typeface="宋体" panose="02010600030101010101" pitchFamily="2" charset="-122"/>
              </a:rPr>
              <a:t>WARP</a:t>
            </a:r>
            <a:r>
              <a:rPr lang="zh-CN" altLang="en-US" sz="2200" dirty="0">
                <a:latin typeface="Times New Roman" panose="02020603050405020304" pitchFamily="18" charset="0"/>
                <a:ea typeface="宋体" panose="02010600030101010101" pitchFamily="2" charset="-122"/>
              </a:rPr>
              <a:t>是将可训练的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（图中的绿色输入）插入到输入的文本向量中，插入的位置可以是文本的开端，结尾以及中间的任意位置；同时还在输出的部分加入可学习的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，这部分有点类似</a:t>
            </a:r>
            <a:r>
              <a:rPr lang="en-US" altLang="zh-CN" sz="2200" dirty="0">
                <a:latin typeface="Times New Roman" panose="02020603050405020304" pitchFamily="18" charset="0"/>
                <a:ea typeface="宋体" panose="02010600030101010101" pitchFamily="2" charset="-122"/>
              </a:rPr>
              <a:t>attention</a:t>
            </a:r>
            <a:r>
              <a:rPr lang="zh-CN" altLang="en-US" sz="2200" dirty="0">
                <a:latin typeface="Times New Roman" panose="02020603050405020304" pitchFamily="18" charset="0"/>
                <a:ea typeface="宋体" panose="02010600030101010101" pitchFamily="2" charset="-122"/>
              </a:rPr>
              <a:t>的操作，输出部分的可训练</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的数量和分类的类别是一样的。</a:t>
            </a:r>
            <a:endParaRPr lang="zh-CN" altLang="en-US" sz="2200" dirty="0">
              <a:latin typeface="Times New Roman" panose="02020603050405020304" pitchFamily="18" charset="0"/>
              <a:ea typeface="宋体" panose="02010600030101010101" pitchFamily="2" charset="-122"/>
            </a:endParaRPr>
          </a:p>
          <a:p>
            <a:pPr marL="342900" indent="-342900">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输入的可训练的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的初始化可以是随机初始化（要和模型的词向量的均值方差一样），使用</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进行初始化等等。</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WARP: Word-level Adversarial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ReProgramming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612" y="1169710"/>
            <a:ext cx="5569998" cy="280723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590" y="1169710"/>
            <a:ext cx="6208798" cy="3631457"/>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421530" y="4908730"/>
                <a:ext cx="11407304" cy="1107996"/>
              </a:xfrm>
              <a:prstGeom prst="rect">
                <a:avLst/>
              </a:prstGeom>
              <a:noFill/>
            </p:spPr>
            <p:txBody>
              <a:bodyPr wrap="square">
                <a:spAutoFit/>
              </a:bodyPr>
              <a:lstStyle/>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那一列是指参数量，然后</a:t>
                </a:r>
                <a14:m>
                  <m:oMath xmlns:m="http://schemas.openxmlformats.org/officeDocument/2006/math">
                    <m:r>
                      <a:rPr lang="en-US" altLang="zh-CN" sz="2200" i="1" dirty="0" smtClean="0">
                        <a:latin typeface="Cambria Math" panose="02040503050406030204" pitchFamily="18" charset="0"/>
                        <a:ea typeface="宋体" panose="02010600030101010101" pitchFamily="2" charset="-122"/>
                      </a:rPr>
                      <m:t>𝑊𝐴𝑅</m:t>
                    </m:r>
                    <m:sSub>
                      <m:sSubPr>
                        <m:ctrlPr>
                          <a:rPr lang="en-US" altLang="zh-CN" sz="2200" b="0" i="1" dirty="0" smtClean="0">
                            <a:latin typeface="Cambria Math" panose="02040503050406030204" pitchFamily="18" charset="0"/>
                            <a:ea typeface="宋体" panose="02010600030101010101" pitchFamily="2" charset="-122"/>
                          </a:rPr>
                        </m:ctrlPr>
                      </m:sSubPr>
                      <m:e>
                        <m:r>
                          <a:rPr lang="en-US" altLang="zh-CN" sz="2200" i="1" dirty="0" smtClean="0">
                            <a:latin typeface="Cambria Math" panose="02040503050406030204" pitchFamily="18" charset="0"/>
                            <a:ea typeface="宋体" panose="02010600030101010101" pitchFamily="2" charset="-122"/>
                          </a:rPr>
                          <m:t>𝑃</m:t>
                        </m:r>
                      </m:e>
                      <m:sub>
                        <m:r>
                          <a:rPr lang="en-US" altLang="zh-CN" sz="2200" b="0" i="1" dirty="0" smtClean="0">
                            <a:latin typeface="Cambria Math" panose="02040503050406030204" pitchFamily="18" charset="0"/>
                            <a:ea typeface="宋体" panose="02010600030101010101" pitchFamily="2" charset="-122"/>
                          </a:rPr>
                          <m:t>𝑖</m:t>
                        </m:r>
                      </m:sub>
                    </m:sSub>
                  </m:oMath>
                </a14:m>
                <a:r>
                  <a:rPr lang="zh-CN" altLang="en-US" sz="2200" dirty="0">
                    <a:latin typeface="Times New Roman" panose="02020603050405020304" pitchFamily="18" charset="0"/>
                    <a:ea typeface="宋体" panose="02010600030101010101" pitchFamily="2" charset="-122"/>
                  </a:rPr>
                  <a:t>中的</a:t>
                </a:r>
                <a:r>
                  <a:rPr lang="en-US" altLang="zh-CN" sz="2200" dirty="0" err="1">
                    <a:latin typeface="Times New Roman" panose="02020603050405020304" pitchFamily="18" charset="0"/>
                    <a:ea typeface="宋体" panose="02010600030101010101" pitchFamily="2" charset="-122"/>
                  </a:rPr>
                  <a:t>i</a:t>
                </a:r>
                <a:r>
                  <a:rPr lang="zh-CN" altLang="en-US" sz="2200" dirty="0">
                    <a:latin typeface="Times New Roman" panose="02020603050405020304" pitchFamily="18" charset="0"/>
                    <a:ea typeface="宋体" panose="02010600030101010101" pitchFamily="2" charset="-122"/>
                  </a:rPr>
                  <a:t>是指</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token</a:t>
                </a:r>
                <a:r>
                  <a:rPr lang="zh-CN" altLang="en-US" sz="2200">
                    <a:latin typeface="Times New Roman" panose="02020603050405020304" pitchFamily="18" charset="0"/>
                    <a:ea typeface="宋体" panose="02010600030101010101" pitchFamily="2" charset="-122"/>
                  </a:rPr>
                  <a:t>数量，</a:t>
                </a:r>
                <a:r>
                  <a:rPr lang="en-US" altLang="zh-CN" sz="2200" dirty="0" err="1">
                    <a:latin typeface="Times New Roman" panose="02020603050405020304" pitchFamily="18" charset="0"/>
                    <a:ea typeface="宋体" panose="02010600030101010101" pitchFamily="2" charset="-122"/>
                  </a:rPr>
                  <a:t>init</a:t>
                </a:r>
                <a:r>
                  <a:rPr lang="zh-CN" altLang="en-US" sz="2200" dirty="0">
                    <a:latin typeface="Times New Roman" panose="02020603050405020304" pitchFamily="18" charset="0"/>
                    <a:ea typeface="宋体" panose="02010600030101010101" pitchFamily="2" charset="-122"/>
                  </a:rPr>
                  <a:t>应该是说采用</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参数进行初始化，</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是用</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训练好的对</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进行初始化。实验结果来看的话，需要训练的参数量减少，推理速度变快，但是效果也确实下降了。</a:t>
                </a:r>
                <a:endParaRPr lang="zh-CN" altLang="en-US" sz="2200" dirty="0">
                  <a:latin typeface="Times New Roman" panose="02020603050405020304" pitchFamily="18" charset="0"/>
                  <a:ea typeface="宋体" panose="02010600030101010101" pitchFamily="2"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421530" y="4908730"/>
                <a:ext cx="11407304" cy="1107996"/>
              </a:xfrm>
              <a:prstGeom prst="rect">
                <a:avLst/>
              </a:prstGeom>
              <a:blipFill rotWithShape="1">
                <a:blip r:embed="rId3"/>
                <a:stretch>
                  <a:fillRect l="-5" t="-16" b="9"/>
                </a:stretch>
              </a:blipFill>
            </p:spPr>
            <p:txBody>
              <a:bodyPr/>
              <a:lstStyle/>
              <a:p>
                <a:r>
                  <a:rPr lang="zh-CN" altLang="en-US">
                    <a:noFill/>
                  </a:rPr>
                  <a:t> </a:t>
                </a:r>
              </a:p>
            </p:txBody>
          </p:sp>
        </mc:Fallback>
      </mc:AlternateContent>
      <p:sp>
        <p:nvSpPr>
          <p:cNvPr id="13" name="矩形 12"/>
          <p:cNvSpPr/>
          <p:nvPr/>
        </p:nvSpPr>
        <p:spPr>
          <a:xfrm>
            <a:off x="651164" y="2937163"/>
            <a:ext cx="425364" cy="201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p:cNvSpPr/>
          <p:nvPr/>
        </p:nvSpPr>
        <p:spPr>
          <a:xfrm>
            <a:off x="6324600" y="3484418"/>
            <a:ext cx="425364" cy="201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2021</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https://arxiv.org/abs/2101.00190</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983712" y="3219415"/>
            <a:ext cx="7577111" cy="1812378"/>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目录</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1605002" y="1359360"/>
            <a:ext cx="10343745" cy="3908762"/>
          </a:xfrm>
          <a:prstGeom prst="rect">
            <a:avLst/>
          </a:prstGeom>
          <a:noFill/>
        </p:spPr>
        <p:txBody>
          <a:bodyPr wrap="square">
            <a:spAutoFit/>
          </a:bodyPr>
          <a:lstStyle/>
          <a:p>
            <a:pPr marL="342900" indent="-342900" algn="l">
              <a:buFont typeface="Wingdings" panose="05000000000000000000" pitchFamily="2" charset="2"/>
              <a:buChar char="Ø"/>
            </a:pPr>
            <a:r>
              <a:rPr lang="zh-CN" altLang="en-US" sz="2800" b="1" dirty="0">
                <a:solidFill>
                  <a:srgbClr val="222831"/>
                </a:solidFill>
                <a:latin typeface="Times New Roman" panose="02020603050405020304" pitchFamily="18" charset="0"/>
                <a:ea typeface="宋体" panose="02010600030101010101" pitchFamily="2" charset="-122"/>
              </a:rPr>
              <a:t>完形填空</a:t>
            </a:r>
            <a:endParaRPr lang="en-US" altLang="zh-CN" sz="2800" b="1"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Language Models as Knowledge Bases</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Template-Based Named Entity Recognition Using BART</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Wingdings" panose="05000000000000000000" pitchFamily="2" charset="2"/>
              <a:buChar char="Ø"/>
            </a:pPr>
            <a:r>
              <a:rPr lang="zh-CN" altLang="en-US" sz="2800" b="1" dirty="0">
                <a:solidFill>
                  <a:srgbClr val="222831"/>
                </a:solidFill>
                <a:latin typeface="Times New Roman" panose="02020603050405020304" pitchFamily="18" charset="0"/>
                <a:ea typeface="宋体" panose="02010600030101010101" pitchFamily="2" charset="-122"/>
              </a:rPr>
              <a:t>前缀模式</a:t>
            </a:r>
            <a:endParaRPr lang="en-US" altLang="zh-CN" sz="2800" b="1"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Prefix-Tuning: Optimizing Continuous Prompts for Generation</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WARP: Word-level Adversarial </a:t>
            </a:r>
            <a:r>
              <a:rPr lang="en-US" altLang="zh-CN" sz="2400" dirty="0" err="1">
                <a:solidFill>
                  <a:srgbClr val="222831"/>
                </a:solidFill>
                <a:latin typeface="Times New Roman" panose="02020603050405020304" pitchFamily="18" charset="0"/>
                <a:ea typeface="宋体" panose="02010600030101010101" pitchFamily="2" charset="-122"/>
              </a:rPr>
              <a:t>ReProgramming</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GPT Understands, Too</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The Power of Scale for Parameter-Efficient Prompt Tuning</a:t>
            </a:r>
            <a:endParaRPr lang="en-US" altLang="zh-CN" sz="2400" dirty="0">
              <a:solidFill>
                <a:srgbClr val="222831"/>
              </a:solidFill>
              <a:latin typeface="Times New Roman" panose="02020603050405020304" pitchFamily="18" charset="0"/>
              <a:ea typeface="宋体" panose="02010600030101010101" pitchFamily="2" charset="-122"/>
            </a:endParaRPr>
          </a:p>
          <a:p>
            <a:pPr marL="342900" indent="-342900" algn="l">
              <a:buFont typeface="Arial" panose="020B0604020202020204" pitchFamily="34" charset="0"/>
              <a:buChar char="•"/>
            </a:pPr>
            <a:r>
              <a:rPr lang="en-US" altLang="zh-CN" sz="2400" dirty="0">
                <a:solidFill>
                  <a:srgbClr val="222831"/>
                </a:solidFill>
                <a:latin typeface="Times New Roman" panose="02020603050405020304" pitchFamily="18" charset="0"/>
                <a:ea typeface="宋体" panose="02010600030101010101" pitchFamily="2" charset="-122"/>
              </a:rPr>
              <a:t>P-Tuning v2: Prompt Tuning Can </a:t>
            </a:r>
            <a:r>
              <a:rPr lang="en-US" altLang="zh-CN" sz="2400" dirty="0" err="1">
                <a:solidFill>
                  <a:srgbClr val="222831"/>
                </a:solidFill>
                <a:latin typeface="Times New Roman" panose="02020603050405020304" pitchFamily="18" charset="0"/>
                <a:ea typeface="宋体" panose="02010600030101010101" pitchFamily="2" charset="-122"/>
              </a:rPr>
              <a:t>BeComparable</a:t>
            </a:r>
            <a:r>
              <a:rPr lang="en-US" altLang="zh-CN" sz="2400" dirty="0">
                <a:solidFill>
                  <a:srgbClr val="222831"/>
                </a:solidFill>
                <a:latin typeface="Times New Roman" panose="02020603050405020304" pitchFamily="18" charset="0"/>
                <a:ea typeface="宋体" panose="02010600030101010101" pitchFamily="2" charset="-122"/>
              </a:rPr>
              <a:t> to Fine-tuning Universally Across Scales and Tasks</a:t>
            </a:r>
            <a:endParaRPr lang="en-US" altLang="zh-CN" sz="2400" dirty="0">
              <a:solidFill>
                <a:srgbClr val="222831"/>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6519030"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目前为了让预训练模型可以适应下游任务，最常用的方法就是微调。但是，它会修改所有语言模型参数，因此需要为每个任务存储完整的模型。所以作者提出了前缀调优，这是一种轻量级的自然语言生成任务微调替代方案，它使语言模型参数保持不变，但优化了一个小的连续任务特定向量（</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），示意图如下所示。</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39318" y="1222681"/>
            <a:ext cx="4066046" cy="5100536"/>
          </a:xfrm>
          <a:prstGeom prst="rect">
            <a:avLst/>
          </a:prstGeom>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具体的实现中，这里其实就是在</a:t>
            </a:r>
            <a:r>
              <a:rPr lang="en-US" altLang="zh-CN" sz="2200" dirty="0">
                <a:latin typeface="Times New Roman" panose="02020603050405020304" pitchFamily="18" charset="0"/>
                <a:ea typeface="宋体" panose="02010600030101010101" pitchFamily="2" charset="-122"/>
              </a:rPr>
              <a:t>transformer</a:t>
            </a:r>
            <a:r>
              <a:rPr lang="zh-CN" altLang="en-US" sz="2200" dirty="0">
                <a:latin typeface="Times New Roman" panose="02020603050405020304" pitchFamily="18" charset="0"/>
                <a:ea typeface="宋体" panose="02010600030101010101" pitchFamily="2" charset="-122"/>
              </a:rPr>
              <a:t>的每一层的前面，加上一个前缀，因为作者认为如果只是在输入层加入前缀，那么这个前缀对于模型的影响能力肯定没有在每一层都加入一个前缀强。然后训练模型的时候，实际上只调整前缀的参数，并不调整其他参数。</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在论文中，作者测试了表格文本生成和文摘生成这两个任务，而这种前缀的方式，可以应用到自回归模型（</a:t>
            </a:r>
            <a:r>
              <a:rPr lang="en-US" altLang="zh-CN" sz="2200" dirty="0">
                <a:latin typeface="Times New Roman" panose="02020603050405020304" pitchFamily="18" charset="0"/>
                <a:ea typeface="宋体" panose="02010600030101010101" pitchFamily="2" charset="-122"/>
              </a:rPr>
              <a:t>GPT</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encoder-decoder</a:t>
            </a:r>
            <a:r>
              <a:rPr lang="zh-CN" altLang="en-US" sz="2200" dirty="0">
                <a:latin typeface="Times New Roman" panose="02020603050405020304" pitchFamily="18" charset="0"/>
                <a:ea typeface="宋体" panose="02010600030101010101" pitchFamily="2" charset="-122"/>
              </a:rPr>
              <a:t>模型中，使用的方式如下图所示</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2563" y="3605983"/>
            <a:ext cx="7490297" cy="3221929"/>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对于表格生成文本任务，这里采用的是</a:t>
            </a:r>
            <a:r>
              <a:rPr lang="en-US" altLang="zh-CN" sz="2200" dirty="0">
                <a:latin typeface="Times New Roman" panose="02020603050405020304" pitchFamily="18" charset="0"/>
                <a:ea typeface="宋体" panose="02010600030101010101" pitchFamily="2" charset="-122"/>
              </a:rPr>
              <a:t>GPT2</a:t>
            </a:r>
            <a:r>
              <a:rPr lang="zh-CN" altLang="en-US" sz="2200" dirty="0">
                <a:latin typeface="Times New Roman" panose="02020603050405020304" pitchFamily="18" charset="0"/>
                <a:ea typeface="宋体" panose="02010600030101010101" pitchFamily="2" charset="-122"/>
              </a:rPr>
              <a:t>模型。</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下图是在表格生成文本任务上的实验结果，其中表中的</a:t>
            </a:r>
            <a:r>
              <a:rPr lang="en-US" altLang="zh-CN" sz="2200" dirty="0">
                <a:latin typeface="Times New Roman" panose="02020603050405020304" pitchFamily="18" charset="0"/>
                <a:ea typeface="宋体" panose="02010600030101010101" pitchFamily="2" charset="-122"/>
              </a:rPr>
              <a:t>S</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A</a:t>
            </a:r>
            <a:r>
              <a:rPr lang="zh-CN" altLang="en-US" sz="2200" dirty="0">
                <a:latin typeface="Times New Roman" panose="02020603050405020304" pitchFamily="18" charset="0"/>
                <a:ea typeface="宋体" panose="02010600030101010101" pitchFamily="2" charset="-122"/>
              </a:rPr>
              <a:t>的含义并不清楚，</a:t>
            </a:r>
            <a:r>
              <a:rPr lang="en-US" altLang="zh-CN" sz="2200" dirty="0">
                <a:latin typeface="Times New Roman" panose="02020603050405020304" pitchFamily="18" charset="0"/>
                <a:ea typeface="宋体" panose="02010600030101010101" pitchFamily="2" charset="-122"/>
              </a:rPr>
              <a:t>U</a:t>
            </a:r>
            <a:r>
              <a:rPr lang="zh-CN" altLang="en-US" sz="2200" dirty="0">
                <a:latin typeface="Times New Roman" panose="02020603050405020304" pitchFamily="18" charset="0"/>
                <a:ea typeface="宋体" panose="02010600030101010101" pitchFamily="2" charset="-122"/>
              </a:rPr>
              <a:t>表示的是零样本学习。</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2442" y="2657290"/>
            <a:ext cx="9922296" cy="3847271"/>
          </a:xfrm>
          <a:prstGeom prst="rect">
            <a:avLst/>
          </a:prstGeom>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449422"/>
            <a:ext cx="11532016" cy="5359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对于摘要任务，这里用的是</a:t>
            </a:r>
            <a:r>
              <a:rPr lang="en-US" altLang="zh-CN" sz="2200" dirty="0">
                <a:latin typeface="Times New Roman" panose="02020603050405020304" pitchFamily="18" charset="0"/>
                <a:ea typeface="宋体" panose="02010600030101010101" pitchFamily="2" charset="-122"/>
              </a:rPr>
              <a:t>BART</a:t>
            </a:r>
            <a:r>
              <a:rPr lang="zh-CN" altLang="en-US" sz="2200" dirty="0">
                <a:latin typeface="Times New Roman" panose="02020603050405020304" pitchFamily="18" charset="0"/>
                <a:ea typeface="宋体" panose="02010600030101010101" pitchFamily="2" charset="-122"/>
              </a:rPr>
              <a:t>模型。</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697" y="2424738"/>
            <a:ext cx="6153150" cy="2447925"/>
          </a:xfrm>
          <a:prstGeom prst="rect">
            <a:avLst/>
          </a:prstGeom>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之后是小样本学习，这里采用</a:t>
            </a:r>
            <a:r>
              <a:rPr lang="en-US" altLang="zh-CN" sz="2200" dirty="0">
                <a:latin typeface="Times New Roman" panose="02020603050405020304" pitchFamily="18" charset="0"/>
                <a:ea typeface="宋体" panose="02010600030101010101" pitchFamily="2" charset="-122"/>
              </a:rPr>
              <a:t>E2E</a:t>
            </a:r>
            <a:r>
              <a:rPr lang="zh-CN" altLang="en-US" sz="2200" dirty="0">
                <a:latin typeface="Times New Roman" panose="02020603050405020304" pitchFamily="18" charset="0"/>
                <a:ea typeface="宋体" panose="02010600030101010101" pitchFamily="2" charset="-122"/>
              </a:rPr>
              <a:t>数据集来做关于表格文本生成的任务，使用</a:t>
            </a:r>
            <a:r>
              <a:rPr lang="en-US" altLang="zh-CN" sz="2200" dirty="0">
                <a:latin typeface="Times New Roman" panose="02020603050405020304" pitchFamily="18" charset="0"/>
                <a:ea typeface="宋体" panose="02010600030101010101" pitchFamily="2" charset="-122"/>
              </a:rPr>
              <a:t>XSUM</a:t>
            </a:r>
            <a:r>
              <a:rPr lang="zh-CN" altLang="en-US" sz="2200" dirty="0">
                <a:latin typeface="Times New Roman" panose="02020603050405020304" pitchFamily="18" charset="0"/>
                <a:ea typeface="宋体" panose="02010600030101010101" pitchFamily="2" charset="-122"/>
              </a:rPr>
              <a:t>来做关于摘要生成的任务，同时每个数据集分别采样</a:t>
            </a:r>
            <a:r>
              <a:rPr lang="en-US" altLang="zh-CN" sz="2200" dirty="0">
                <a:latin typeface="Times New Roman" panose="02020603050405020304" pitchFamily="18" charset="0"/>
                <a:ea typeface="宋体" panose="02010600030101010101" pitchFamily="2" charset="-122"/>
              </a:rPr>
              <a:t>50 100 200 500</a:t>
            </a:r>
            <a:r>
              <a:rPr lang="zh-CN" altLang="en-US" sz="2200" dirty="0">
                <a:latin typeface="Times New Roman" panose="02020603050405020304" pitchFamily="18" charset="0"/>
                <a:ea typeface="宋体" panose="02010600030101010101" pitchFamily="2" charset="-122"/>
              </a:rPr>
              <a:t>四个大小，然后实验结果如下图所示，下面四个折线图中上面两个是摘要任务，下面两个是表格文本生成任务，可以看到，</a:t>
            </a:r>
            <a:r>
              <a:rPr lang="en-US" altLang="zh-CN" sz="2200" dirty="0">
                <a:latin typeface="Times New Roman" panose="02020603050405020304" pitchFamily="18" charset="0"/>
                <a:ea typeface="宋体" panose="02010600030101010101" pitchFamily="2" charset="-122"/>
              </a:rPr>
              <a:t>PT</a:t>
            </a:r>
            <a:r>
              <a:rPr lang="zh-CN" altLang="en-US" sz="2200" dirty="0">
                <a:latin typeface="Times New Roman" panose="02020603050405020304" pitchFamily="18" charset="0"/>
                <a:ea typeface="宋体" panose="02010600030101010101" pitchFamily="2" charset="-122"/>
              </a:rPr>
              <a:t>始终优于微调。</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02113" y="2680929"/>
            <a:ext cx="8189887" cy="3804178"/>
          </a:xfrm>
          <a:prstGeom prst="rect">
            <a:avLst/>
          </a:prstGeo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之后是零样本学习，这里针对表格文本生成，采用</a:t>
            </a:r>
            <a:r>
              <a:rPr lang="en-US" altLang="zh-CN" sz="2200" dirty="0" err="1">
                <a:latin typeface="Times New Roman" panose="02020603050405020304" pitchFamily="18" charset="0"/>
                <a:ea typeface="宋体" panose="02010600030101010101" pitchFamily="2" charset="-122"/>
              </a:rPr>
              <a:t>WebNLG</a:t>
            </a:r>
            <a:r>
              <a:rPr lang="zh-CN" altLang="en-US" sz="2200" dirty="0">
                <a:latin typeface="Times New Roman" panose="02020603050405020304" pitchFamily="18" charset="0"/>
                <a:ea typeface="宋体" panose="02010600030101010101" pitchFamily="2" charset="-122"/>
              </a:rPr>
              <a:t>数据集，</a:t>
            </a:r>
            <a:r>
              <a:rPr lang="en-US" altLang="zh-CN" sz="2200" dirty="0" err="1">
                <a:latin typeface="Times New Roman" panose="02020603050405020304" pitchFamily="18" charset="0"/>
                <a:ea typeface="宋体" panose="02010600030101010101" pitchFamily="2" charset="-122"/>
              </a:rPr>
              <a:t>WebNLG</a:t>
            </a:r>
            <a:r>
              <a:rPr lang="zh-CN" altLang="en-US" sz="2200" dirty="0">
                <a:latin typeface="Times New Roman" panose="02020603050405020304" pitchFamily="18" charset="0"/>
                <a:ea typeface="宋体" panose="02010600030101010101" pitchFamily="2" charset="-122"/>
              </a:rPr>
              <a:t>数据集中的</a:t>
            </a:r>
            <a:r>
              <a:rPr lang="en-US" altLang="zh-CN" sz="2200" dirty="0">
                <a:latin typeface="Times New Roman" panose="02020603050405020304" pitchFamily="18" charset="0"/>
                <a:ea typeface="宋体" panose="02010600030101010101" pitchFamily="2" charset="-122"/>
              </a:rPr>
              <a:t>9</a:t>
            </a:r>
            <a:r>
              <a:rPr lang="zh-CN" altLang="en-US" sz="2200" dirty="0">
                <a:latin typeface="Times New Roman" panose="02020603050405020304" pitchFamily="18" charset="0"/>
                <a:ea typeface="宋体" panose="02010600030101010101" pitchFamily="2" charset="-122"/>
              </a:rPr>
              <a:t>个类别出现在训练集和验证集中，而</a:t>
            </a:r>
            <a:r>
              <a:rPr lang="en-US" altLang="zh-CN" sz="2200" dirty="0">
                <a:latin typeface="Times New Roman" panose="02020603050405020304" pitchFamily="18" charset="0"/>
                <a:ea typeface="宋体" panose="02010600030101010101" pitchFamily="2" charset="-122"/>
              </a:rPr>
              <a:t>5</a:t>
            </a:r>
            <a:r>
              <a:rPr lang="zh-CN" altLang="en-US" sz="2200" dirty="0">
                <a:latin typeface="Times New Roman" panose="02020603050405020304" pitchFamily="18" charset="0"/>
                <a:ea typeface="宋体" panose="02010600030101010101" pitchFamily="2" charset="-122"/>
              </a:rPr>
              <a:t>个类别出现在测试集中，实验结果见</a:t>
            </a:r>
            <a:r>
              <a:rPr lang="en-US" altLang="zh-CN" sz="2200" dirty="0" err="1">
                <a:latin typeface="Times New Roman" panose="02020603050405020304" pitchFamily="18" charset="0"/>
                <a:ea typeface="宋体" panose="02010600030101010101" pitchFamily="2" charset="-122"/>
              </a:rPr>
              <a:t>tabel</a:t>
            </a:r>
            <a:r>
              <a:rPr lang="en-US" altLang="zh-CN" sz="2200" dirty="0">
                <a:latin typeface="Times New Roman" panose="02020603050405020304" pitchFamily="18" charset="0"/>
                <a:ea typeface="宋体" panose="02010600030101010101" pitchFamily="2" charset="-122"/>
              </a:rPr>
              <a:t> 1</a:t>
            </a:r>
            <a:r>
              <a:rPr lang="zh-CN" altLang="en-US" sz="2200" dirty="0">
                <a:latin typeface="Times New Roman" panose="02020603050405020304" pitchFamily="18" charset="0"/>
                <a:ea typeface="宋体" panose="02010600030101010101" pitchFamily="2" charset="-122"/>
              </a:rPr>
              <a:t>中的</a:t>
            </a:r>
            <a:r>
              <a:rPr lang="en-US" altLang="zh-CN" sz="2200" dirty="0">
                <a:latin typeface="Times New Roman" panose="02020603050405020304" pitchFamily="18" charset="0"/>
                <a:ea typeface="宋体" panose="02010600030101010101" pitchFamily="2" charset="-122"/>
              </a:rPr>
              <a:t>U</a:t>
            </a:r>
            <a:r>
              <a:rPr lang="zh-CN" altLang="en-US" sz="2200" dirty="0">
                <a:latin typeface="Times New Roman" panose="02020603050405020304" pitchFamily="18" charset="0"/>
                <a:ea typeface="宋体" panose="02010600030101010101" pitchFamily="2" charset="-122"/>
              </a:rPr>
              <a:t>列；而</a:t>
            </a:r>
            <a:r>
              <a:rPr lang="en-US" altLang="zh-CN" sz="2200" dirty="0">
                <a:latin typeface="Times New Roman" panose="02020603050405020304" pitchFamily="18" charset="0"/>
                <a:ea typeface="宋体" panose="02010600030101010101" pitchFamily="2" charset="-122"/>
              </a:rPr>
              <a:t>XSUM</a:t>
            </a:r>
            <a:r>
              <a:rPr lang="zh-CN" altLang="en-US" sz="2200" dirty="0">
                <a:latin typeface="Times New Roman" panose="02020603050405020304" pitchFamily="18" charset="0"/>
                <a:ea typeface="宋体" panose="02010600030101010101" pitchFamily="2" charset="-122"/>
              </a:rPr>
              <a:t>的实验结果见下表（</a:t>
            </a:r>
            <a:r>
              <a:rPr lang="en-US" altLang="zh-CN" sz="2200" dirty="0">
                <a:latin typeface="Times New Roman" panose="02020603050405020304" pitchFamily="18" charset="0"/>
                <a:ea typeface="宋体" panose="02010600030101010101" pitchFamily="2" charset="-122"/>
              </a:rPr>
              <a:t>table 3</a:t>
            </a:r>
            <a:r>
              <a:rPr lang="zh-CN" altLang="en-US" sz="2200" dirty="0">
                <a:latin typeface="Times New Roman" panose="02020603050405020304" pitchFamily="18" charset="0"/>
                <a:ea typeface="宋体" panose="02010600030101010101" pitchFamily="2" charset="-122"/>
              </a:rPr>
              <a:t>），其中</a:t>
            </a:r>
            <a:r>
              <a:rPr lang="en-US" altLang="zh-CN" sz="2200" dirty="0">
                <a:latin typeface="Times New Roman" panose="02020603050405020304" pitchFamily="18" charset="0"/>
                <a:ea typeface="宋体" panose="02010600030101010101" pitchFamily="2" charset="-122"/>
              </a:rPr>
              <a:t>news-to-sports</a:t>
            </a:r>
            <a:r>
              <a:rPr lang="zh-CN" altLang="en-US" sz="2200" dirty="0">
                <a:latin typeface="Times New Roman" panose="02020603050405020304" pitchFamily="18" charset="0"/>
                <a:ea typeface="宋体" panose="02010600030101010101" pitchFamily="2" charset="-122"/>
              </a:rPr>
              <a:t>表示在</a:t>
            </a:r>
            <a:r>
              <a:rPr lang="en-US" altLang="zh-CN" sz="2200" dirty="0">
                <a:latin typeface="Times New Roman" panose="02020603050405020304" pitchFamily="18" charset="0"/>
                <a:ea typeface="宋体" panose="02010600030101010101" pitchFamily="2" charset="-122"/>
              </a:rPr>
              <a:t>news</a:t>
            </a:r>
            <a:r>
              <a:rPr lang="zh-CN" altLang="en-US" sz="2200" dirty="0">
                <a:latin typeface="Times New Roman" panose="02020603050405020304" pitchFamily="18" charset="0"/>
                <a:ea typeface="宋体" panose="02010600030101010101" pitchFamily="2" charset="-122"/>
              </a:rPr>
              <a:t>领域训练，在</a:t>
            </a:r>
            <a:r>
              <a:rPr lang="en-US" altLang="zh-CN" sz="2200" dirty="0">
                <a:latin typeface="Times New Roman" panose="02020603050405020304" pitchFamily="18" charset="0"/>
                <a:ea typeface="宋体" panose="02010600030101010101" pitchFamily="2" charset="-122"/>
              </a:rPr>
              <a:t>sports</a:t>
            </a:r>
            <a:r>
              <a:rPr lang="zh-CN" altLang="en-US" sz="2200" dirty="0">
                <a:latin typeface="Times New Roman" panose="02020603050405020304" pitchFamily="18" charset="0"/>
                <a:ea typeface="宋体" panose="02010600030101010101" pitchFamily="2" charset="-122"/>
              </a:rPr>
              <a:t>领域的数据集上测试；而</a:t>
            </a:r>
            <a:r>
              <a:rPr lang="en-US" altLang="zh-CN" sz="2200" dirty="0">
                <a:latin typeface="Times New Roman" panose="02020603050405020304" pitchFamily="18" charset="0"/>
                <a:ea typeface="宋体" panose="02010600030101010101" pitchFamily="2" charset="-122"/>
              </a:rPr>
              <a:t>within-news</a:t>
            </a:r>
            <a:r>
              <a:rPr lang="zh-CN" altLang="en-US" sz="2200" dirty="0">
                <a:latin typeface="Times New Roman" panose="02020603050405020304" pitchFamily="18" charset="0"/>
                <a:ea typeface="宋体" panose="02010600030101010101" pitchFamily="2" charset="-122"/>
              </a:rPr>
              <a:t>表示在</a:t>
            </a:r>
            <a:r>
              <a:rPr lang="en-US" altLang="zh-CN" sz="2200" dirty="0">
                <a:latin typeface="Times New Roman" panose="02020603050405020304" pitchFamily="18" charset="0"/>
                <a:ea typeface="宋体" panose="02010600030101010101" pitchFamily="2" charset="-122"/>
              </a:rPr>
              <a:t>{world, UK, business}</a:t>
            </a:r>
            <a:r>
              <a:rPr lang="zh-CN" altLang="en-US" sz="2200" dirty="0">
                <a:latin typeface="Times New Roman" panose="02020603050405020304" pitchFamily="18" charset="0"/>
                <a:ea typeface="宋体" panose="02010600030101010101" pitchFamily="2" charset="-122"/>
              </a:rPr>
              <a:t>上训练，在剩下的</a:t>
            </a:r>
            <a:r>
              <a:rPr lang="en-US" altLang="zh-CN" sz="2200" dirty="0">
                <a:latin typeface="Times New Roman" panose="02020603050405020304" pitchFamily="18" charset="0"/>
                <a:ea typeface="宋体" panose="02010600030101010101" pitchFamily="2" charset="-122"/>
              </a:rPr>
              <a:t>news</a:t>
            </a:r>
            <a:r>
              <a:rPr lang="zh-CN" altLang="en-US" sz="2200" dirty="0">
                <a:latin typeface="Times New Roman" panose="02020603050405020304" pitchFamily="18" charset="0"/>
                <a:ea typeface="宋体" panose="02010600030101010101" pitchFamily="2" charset="-122"/>
              </a:rPr>
              <a:t>上面测试。</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1488" y="3429000"/>
            <a:ext cx="6162675" cy="2771775"/>
          </a:xfrm>
          <a:prstGeom prst="rect">
            <a:avLst/>
          </a:prstGeom>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5359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长度对实验结果的影响，如下图所示，可以看到长度也并不是越长越好。</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4801" y="1977045"/>
            <a:ext cx="6496050" cy="4486275"/>
          </a:xfrm>
          <a:prstGeom prst="rect">
            <a:avLst/>
          </a:prstGeom>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532016"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在全部的</a:t>
            </a:r>
            <a:r>
              <a:rPr lang="en-US" altLang="zh-CN" sz="2200" dirty="0">
                <a:latin typeface="Times New Roman" panose="02020603050405020304" pitchFamily="18" charset="0"/>
                <a:ea typeface="宋体" panose="02010600030101010101" pitchFamily="2" charset="-122"/>
              </a:rPr>
              <a:t>transformer</a:t>
            </a:r>
            <a:r>
              <a:rPr lang="zh-CN" altLang="en-US" sz="2200" dirty="0">
                <a:latin typeface="Times New Roman" panose="02020603050405020304" pitchFamily="18" charset="0"/>
                <a:ea typeface="宋体" panose="02010600030101010101" pitchFamily="2" charset="-122"/>
              </a:rPr>
              <a:t>层都加入和只在输入的时候加入对实验结果的影响，以及</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如果放到文本中间，而不是开头对实验结果的影响，如下图所示。这里可以看到，实验结果和</a:t>
            </a:r>
            <a:r>
              <a:rPr lang="en-US" altLang="zh-CN" sz="2200" dirty="0">
                <a:latin typeface="Times New Roman" panose="02020603050405020304" pitchFamily="18" charset="0"/>
                <a:ea typeface="宋体" panose="02010600030101010101" pitchFamily="2" charset="-122"/>
              </a:rPr>
              <a:t>table1</a:t>
            </a:r>
            <a:r>
              <a:rPr lang="zh-CN" altLang="en-US" sz="2200" dirty="0">
                <a:latin typeface="Times New Roman" panose="02020603050405020304" pitchFamily="18" charset="0"/>
                <a:ea typeface="宋体" panose="02010600030101010101" pitchFamily="2" charset="-122"/>
              </a:rPr>
              <a:t>相比，都不如</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效果好。</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0595" y="2172511"/>
            <a:ext cx="5572351" cy="4503906"/>
          </a:xfrm>
          <a:prstGeom prst="rect">
            <a:avLst/>
          </a:prstGeom>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Prefix-Tuning: Optimizing Continuous Prompts for Generation</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240187"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这里是对</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使用什么词进行初始化，对小样本学习实验结果的影响，这里应该是对</a:t>
            </a:r>
            <a:r>
              <a:rPr lang="en-US" altLang="zh-CN" sz="2200" dirty="0">
                <a:latin typeface="Times New Roman" panose="02020603050405020304" pitchFamily="18" charset="0"/>
                <a:ea typeface="宋体" panose="02010600030101010101" pitchFamily="2" charset="-122"/>
              </a:rPr>
              <a:t>E2E</a:t>
            </a:r>
            <a:r>
              <a:rPr lang="zh-CN" altLang="en-US" sz="2200" dirty="0">
                <a:latin typeface="Times New Roman" panose="02020603050405020304" pitchFamily="18" charset="0"/>
                <a:ea typeface="宋体" panose="02010600030101010101" pitchFamily="2" charset="-122"/>
              </a:rPr>
              <a:t>数据集的实验结果，可以看到使用一些和任务相关的词对于实验结果是具有促进作用的，比随机初始化的效果要好。</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65386" y="2248257"/>
            <a:ext cx="5820383" cy="4521191"/>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GPT Understands, Too</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err="1">
                <a:latin typeface="Times New Roman" panose="02020603050405020304" pitchFamily="18" charset="0"/>
                <a:ea typeface="宋体" panose="02010600030101010101" pitchFamily="2" charset="-122"/>
              </a:rPr>
              <a:t>arxiv</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https://arxiv.org/abs/2103.10385</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454613" y="3258339"/>
            <a:ext cx="7282774" cy="1384057"/>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EMNLP 2019</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https://arxiv.org/abs/1909.01066</a:t>
            </a:r>
            <a:endParaRPr lang="zh-CN" altLang="en-US" sz="2400" b="1"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136573" y="3279531"/>
            <a:ext cx="7918853" cy="2293124"/>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GPT Understands, Too</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11240187" cy="35829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总的来说，还是因为原来的手动构建</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，并不是连续的，很多时候知道什么模板是最优的，之后需要做数据增强、模型融合、知识蒸馏，从而避免单一的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不稳定性，但是这就偏离了</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最开始希望能够低资源的目标；部分研究者致力于自动搜索离散 </a:t>
            </a:r>
            <a:r>
              <a:rPr lang="en-US" altLang="zh-CN" sz="2200" dirty="0">
                <a:latin typeface="Times New Roman" panose="02020603050405020304" pitchFamily="18" charset="0"/>
                <a:ea typeface="宋体" panose="02010600030101010101" pitchFamily="2" charset="-122"/>
              </a:rPr>
              <a:t>prompt </a:t>
            </a:r>
            <a:r>
              <a:rPr lang="zh-CN" altLang="en-US" sz="2200" dirty="0">
                <a:latin typeface="Times New Roman" panose="02020603050405020304" pitchFamily="18" charset="0"/>
                <a:ea typeface="宋体" panose="02010600030101010101" pitchFamily="2" charset="-122"/>
              </a:rPr>
              <a:t>并取得了一些成效，但神经网络本质上是连续的，因此离散 </a:t>
            </a:r>
            <a:r>
              <a:rPr lang="en-US" altLang="zh-CN" sz="2200" dirty="0">
                <a:latin typeface="Times New Roman" panose="02020603050405020304" pitchFamily="18" charset="0"/>
                <a:ea typeface="宋体" panose="02010600030101010101" pitchFamily="2" charset="-122"/>
              </a:rPr>
              <a:t>prompt </a:t>
            </a:r>
            <a:r>
              <a:rPr lang="zh-CN" altLang="en-US" sz="2200" dirty="0">
                <a:latin typeface="Times New Roman" panose="02020603050405020304" pitchFamily="18" charset="0"/>
                <a:ea typeface="宋体" panose="02010600030101010101" pitchFamily="2" charset="-122"/>
              </a:rPr>
              <a:t>可能并非最优。所以本文就像使用连续的可训练的参数代替原来的离散的目标。</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如下图所示，可以看到实验结构其实很简单，就是在输入的时候，将原来的离散</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，变成了连续的可训练的</a:t>
            </a:r>
            <a:r>
              <a:rPr lang="en-US" altLang="zh-CN" sz="2200" dirty="0">
                <a:latin typeface="Times New Roman" panose="02020603050405020304" pitchFamily="18" charset="0"/>
                <a:ea typeface="宋体" panose="02010600030101010101" pitchFamily="2" charset="-122"/>
              </a:rPr>
              <a:t>token</a:t>
            </a:r>
            <a:r>
              <a:rPr lang="zh-CN" altLang="en-US" sz="2200" dirty="0">
                <a:latin typeface="Times New Roman" panose="02020603050405020304" pitchFamily="18" charset="0"/>
                <a:ea typeface="宋体" panose="02010600030101010101" pitchFamily="2" charset="-122"/>
              </a:rPr>
              <a:t>。</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62791" y="4099639"/>
            <a:ext cx="7373566" cy="2604620"/>
          </a:xfrm>
          <a:prstGeom prst="rect">
            <a:avLst/>
          </a:prstGeom>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EMNLP 2021</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https://arxiv.org/abs/2104.08691</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530890" y="3644490"/>
            <a:ext cx="7332957" cy="1901137"/>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05712"/>
            <a:ext cx="6013191" cy="25672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这篇论文是对</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策略的简化，并且作者发现，当模型参数超过十亿的时候，使用他们提出的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策略，可以和微调获得相同的性能；同时采用本文的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策略，可以很好的超过</a:t>
            </a:r>
            <a:r>
              <a:rPr lang="en-US" altLang="zh-CN" sz="2200" dirty="0">
                <a:latin typeface="Times New Roman" panose="02020603050405020304" pitchFamily="18" charset="0"/>
                <a:ea typeface="宋体" panose="02010600030101010101" pitchFamily="2" charset="-122"/>
              </a:rPr>
              <a:t>GPT-3</a:t>
            </a:r>
            <a:r>
              <a:rPr lang="zh-CN" altLang="en-US" sz="2200" dirty="0">
                <a:latin typeface="Times New Roman" panose="02020603050405020304" pitchFamily="18" charset="0"/>
                <a:ea typeface="宋体" panose="02010600030101010101" pitchFamily="2" charset="-122"/>
              </a:rPr>
              <a:t>，如图所示。</a:t>
            </a:r>
            <a:endParaRPr lang="en-US" altLang="zh-CN"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9166" y="1105712"/>
            <a:ext cx="4487693" cy="5494855"/>
          </a:xfrm>
          <a:prstGeom prst="rect">
            <a:avLst/>
          </a:prstGeom>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6013191" cy="4090735"/>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论文主要提出以下的一些结论：</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可以在大型模型上获得与微调类似的性能</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经过消融实验，模型的鲁棒性和性能都随着模型规模的增加而增加</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策略可以很好的帮助模型进行零样本和小样本学习</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集成学习更加有效</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9166" y="1105712"/>
            <a:ext cx="4487693" cy="5494855"/>
          </a:xfrm>
          <a:prstGeom prst="rect">
            <a:avLst/>
          </a:prstGeom>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9677276"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这篇论文提出的</a:t>
            </a:r>
            <a:r>
              <a:rPr lang="en-US" altLang="zh-CN" sz="2200" dirty="0">
                <a:latin typeface="Times New Roman" panose="02020603050405020304" pitchFamily="18" charset="0"/>
                <a:ea typeface="宋体" panose="02010600030101010101" pitchFamily="2" charset="-122"/>
              </a:rPr>
              <a:t>prompt tuning</a:t>
            </a:r>
            <a:r>
              <a:rPr lang="zh-CN" altLang="en-US" sz="2200" dirty="0">
                <a:latin typeface="Times New Roman" panose="02020603050405020304" pitchFamily="18" charset="0"/>
                <a:ea typeface="宋体" panose="02010600030101010101" pitchFamily="2" charset="-122"/>
              </a:rPr>
              <a:t>策略其实比较简单，主要是一些实验做的比较细致，所以这个实验主要是从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的长度，</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的初始化，</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的策略，训练的步数，</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的参数量，零样本学习能力，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集成学习，</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的可解释性方面进行介绍。</a:t>
            </a:r>
            <a:endParaRPr lang="en-US" altLang="zh-CN"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11259642"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首先介绍</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的长度，</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的初始化，</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的策略，训练的步数四个方面的实验结果：</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450005" y="1887165"/>
            <a:ext cx="6312275" cy="4821677"/>
          </a:xfrm>
          <a:prstGeom prst="rect">
            <a:avLst/>
          </a:prstGeom>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11259642" cy="10437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下面是</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参数量的比较，如图所示。这里的百分比对于绿色的线来说，随着模型规模的增加，其实在下降的，从</a:t>
            </a:r>
            <a:r>
              <a:rPr lang="en-US" altLang="zh-CN" sz="2200" dirty="0">
                <a:latin typeface="Times New Roman" panose="02020603050405020304" pitchFamily="18" charset="0"/>
                <a:ea typeface="宋体" panose="02010600030101010101" pitchFamily="2" charset="-122"/>
              </a:rPr>
              <a:t>0.1%</a:t>
            </a:r>
            <a:r>
              <a:rPr lang="zh-CN" altLang="en-US" sz="2200" dirty="0">
                <a:latin typeface="Times New Roman" panose="02020603050405020304" pitchFamily="18" charset="0"/>
                <a:ea typeface="宋体" panose="02010600030101010101" pitchFamily="2" charset="-122"/>
              </a:rPr>
              <a:t>的区域下降到了</a:t>
            </a:r>
            <a:r>
              <a:rPr lang="en-US" altLang="zh-CN" sz="2200" dirty="0">
                <a:latin typeface="Times New Roman" panose="02020603050405020304" pitchFamily="18" charset="0"/>
                <a:ea typeface="宋体" panose="02010600030101010101" pitchFamily="2" charset="-122"/>
              </a:rPr>
              <a:t>0.01%</a:t>
            </a:r>
            <a:r>
              <a:rPr lang="zh-CN" altLang="en-US" sz="2200" dirty="0">
                <a:latin typeface="Times New Roman" panose="02020603050405020304" pitchFamily="18" charset="0"/>
                <a:ea typeface="宋体" panose="02010600030101010101" pitchFamily="2" charset="-122"/>
              </a:rPr>
              <a:t>的区域。</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020128" y="2307327"/>
            <a:ext cx="4980872" cy="4278050"/>
          </a:xfrm>
          <a:prstGeom prst="rect">
            <a:avLst/>
          </a:prstGeom>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11259642"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下面是零样本学习能力的实验结果。对于表</a:t>
            </a:r>
            <a:r>
              <a:rPr lang="en-US" altLang="zh-CN" sz="2200" dirty="0">
                <a:latin typeface="Times New Roman" panose="02020603050405020304" pitchFamily="18" charset="0"/>
                <a:ea typeface="宋体" panose="02010600030101010101" pitchFamily="2" charset="-122"/>
              </a:rPr>
              <a:t>1</a:t>
            </a:r>
            <a:r>
              <a:rPr lang="zh-CN" altLang="en-US" sz="2200" dirty="0">
                <a:latin typeface="Times New Roman" panose="02020603050405020304" pitchFamily="18" charset="0"/>
                <a:ea typeface="宋体" panose="02010600030101010101" pitchFamily="2" charset="-122"/>
              </a:rPr>
              <a:t>，是在</a:t>
            </a:r>
            <a:r>
              <a:rPr lang="en-US" altLang="zh-CN" sz="2200" dirty="0" err="1">
                <a:latin typeface="Times New Roman" panose="02020603050405020304" pitchFamily="18" charset="0"/>
                <a:ea typeface="宋体" panose="02010600030101010101" pitchFamily="2" charset="-122"/>
              </a:rPr>
              <a:t>SQuAD</a:t>
            </a:r>
            <a:r>
              <a:rPr lang="zh-CN" altLang="en-US" sz="2200" dirty="0">
                <a:latin typeface="Times New Roman" panose="02020603050405020304" pitchFamily="18" charset="0"/>
                <a:ea typeface="宋体" panose="02010600030101010101" pitchFamily="2" charset="-122"/>
              </a:rPr>
              <a:t>上面进行训练，然后在其他域的数据集上预测的结果；对于表</a:t>
            </a:r>
            <a:r>
              <a:rPr lang="en-US" altLang="zh-CN" sz="2200" dirty="0">
                <a:latin typeface="Times New Roman" panose="02020603050405020304" pitchFamily="18" charset="0"/>
                <a:ea typeface="宋体" panose="02010600030101010101" pitchFamily="2" charset="-122"/>
              </a:rPr>
              <a:t>2</a:t>
            </a:r>
            <a:r>
              <a:rPr lang="zh-CN" altLang="en-US" sz="2200" dirty="0">
                <a:latin typeface="Times New Roman" panose="02020603050405020304" pitchFamily="18" charset="0"/>
                <a:ea typeface="宋体" panose="02010600030101010101" pitchFamily="2" charset="-122"/>
              </a:rPr>
              <a:t>，是在</a:t>
            </a:r>
            <a:r>
              <a:rPr lang="en-US" altLang="zh-CN" sz="2200" dirty="0">
                <a:latin typeface="Times New Roman" panose="02020603050405020304" pitchFamily="18" charset="0"/>
                <a:ea typeface="宋体" panose="02010600030101010101" pitchFamily="2" charset="-122"/>
              </a:rPr>
              <a:t>GLUE</a:t>
            </a:r>
            <a:r>
              <a:rPr lang="zh-CN" altLang="en-US" sz="2200" dirty="0">
                <a:latin typeface="Times New Roman" panose="02020603050405020304" pitchFamily="18" charset="0"/>
                <a:ea typeface="宋体" panose="02010600030101010101" pitchFamily="2" charset="-122"/>
              </a:rPr>
              <a:t>任务中选出了两个任务，然后互相测试得到的结果，结果显示，</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策略和获得高于或者持平微调策略的结果。</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345593" y="3204395"/>
            <a:ext cx="5486875" cy="2453853"/>
          </a:xfrm>
          <a:prstGeom prst="rect">
            <a:avLst/>
          </a:prstGeom>
        </p:spPr>
      </p:pic>
      <p:pic>
        <p:nvPicPr>
          <p:cNvPr id="7" name="图片 6"/>
          <p:cNvPicPr>
            <a:picLocks noChangeAspect="1"/>
          </p:cNvPicPr>
          <p:nvPr/>
        </p:nvPicPr>
        <p:blipFill>
          <a:blip r:embed="rId2"/>
          <a:stretch>
            <a:fillRect/>
          </a:stretch>
        </p:blipFill>
        <p:spPr>
          <a:xfrm>
            <a:off x="6455675" y="3532084"/>
            <a:ext cx="5136325" cy="1798476"/>
          </a:xfrm>
          <a:prstGeom prst="rect">
            <a:avLst/>
          </a:prstGeom>
        </p:spPr>
      </p:pic>
      <p:sp>
        <p:nvSpPr>
          <p:cNvPr id="11" name="文本框 10"/>
          <p:cNvSpPr txBox="1"/>
          <p:nvPr/>
        </p:nvSpPr>
        <p:spPr>
          <a:xfrm>
            <a:off x="2521195" y="5640805"/>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1</a:t>
            </a:r>
            <a:endParaRPr lang="zh-CN" altLang="en-US" dirty="0"/>
          </a:p>
        </p:txBody>
      </p:sp>
      <p:sp>
        <p:nvSpPr>
          <p:cNvPr id="12" name="文本框 11"/>
          <p:cNvSpPr txBox="1"/>
          <p:nvPr/>
        </p:nvSpPr>
        <p:spPr>
          <a:xfrm>
            <a:off x="8991600" y="5456139"/>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2</a:t>
            </a:r>
            <a:endParaRPr lang="zh-CN" altLang="en-US"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228600" y="1222681"/>
            <a:ext cx="6414268" cy="3261361"/>
          </a:xfrm>
          <a:prstGeom prst="rect">
            <a:avLst/>
          </a:prstGeom>
        </p:spPr>
      </p:pic>
      <p:pic>
        <p:nvPicPr>
          <p:cNvPr id="4" name="图片 3"/>
          <p:cNvPicPr>
            <a:picLocks noChangeAspect="1"/>
          </p:cNvPicPr>
          <p:nvPr/>
        </p:nvPicPr>
        <p:blipFill>
          <a:blip r:embed="rId2"/>
          <a:stretch>
            <a:fillRect/>
          </a:stretch>
        </p:blipFill>
        <p:spPr>
          <a:xfrm>
            <a:off x="4973778" y="3428999"/>
            <a:ext cx="6314084" cy="3059723"/>
          </a:xfrm>
          <a:prstGeom prst="rect">
            <a:avLst/>
          </a:prstGeom>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07002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The Power of Scale for Parameter-Efficient Prompt Tuning</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263580"/>
            <a:ext cx="11259642" cy="30750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最后是</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的可解释性问题，这里使用余弦相似度来计算</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和其他词之间的相似度。对于使用分类的类别的作为</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的头，训练之后，这些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头最相似的词集合中依旧包含这些类别；对于随机初始化和使用采样的词初始化的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头，在训练之后依旧包含这些类别，这说明模型将目标类别存储到了</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头中。同时对于比较长的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头，这些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头中，一些</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向量是相同的，作者推测可能</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中缺乏一些顺序结构以及容量过剩，使得模型很难将信息正确的存储到特定的位置。</a:t>
            </a:r>
            <a:endParaRPr lang="zh-CN" altLang="en-US" sz="2200" dirty="0">
              <a:latin typeface="Times New Roman" panose="02020603050405020304" pitchFamily="18" charset="0"/>
              <a:ea typeface="宋体" panose="02010600030101010101" pitchFamily="2" charset="-122"/>
            </a:endParaRPr>
          </a:p>
        </p:txBody>
      </p:sp>
      <p:sp>
        <p:nvSpPr>
          <p:cNvPr id="11" name="文本框 10"/>
          <p:cNvSpPr txBox="1"/>
          <p:nvPr/>
        </p:nvSpPr>
        <p:spPr>
          <a:xfrm>
            <a:off x="2521195" y="5640805"/>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1</a:t>
            </a:r>
            <a:endParaRPr lang="zh-CN" altLang="en-US" dirty="0"/>
          </a:p>
        </p:txBody>
      </p:sp>
      <p:sp>
        <p:nvSpPr>
          <p:cNvPr id="12" name="文本框 11"/>
          <p:cNvSpPr txBox="1"/>
          <p:nvPr/>
        </p:nvSpPr>
        <p:spPr>
          <a:xfrm>
            <a:off x="8991600" y="5456139"/>
            <a:ext cx="679205"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2</a:t>
            </a:r>
            <a:endParaRPr lang="zh-CN" alt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707" y="1487567"/>
            <a:ext cx="11262947" cy="4090735"/>
          </a:xfrm>
          <a:prstGeom prst="rect">
            <a:avLst/>
          </a:prstGeom>
          <a:noFill/>
        </p:spPr>
        <p:txBody>
          <a:bodyPr wrap="square" rtlCol="0">
            <a:spAutoFit/>
          </a:bodyPr>
          <a:lstStyle/>
          <a:p>
            <a:pPr>
              <a:lnSpc>
                <a:spcPct val="150000"/>
              </a:lnSpc>
            </a:pPr>
            <a:r>
              <a:rPr lang="en-US" altLang="zh-CN" sz="2200" b="1" dirty="0">
                <a:latin typeface="Times New Roman" panose="02020603050405020304" pitchFamily="18" charset="0"/>
                <a:ea typeface="宋体" panose="02010600030101010101" pitchFamily="2" charset="-122"/>
              </a:rPr>
              <a:t>Motivation</a:t>
            </a:r>
            <a:endParaRPr lang="en-US" altLang="zh-CN" sz="2200" b="1"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这篇文章的出发点是，作者认为预训练的语言模型</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如</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等</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中，包含了</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或有潜力</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包含实体关系的知识。</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Pre-Train</a:t>
            </a:r>
            <a:r>
              <a:rPr lang="zh-CN" altLang="en-US" sz="2200" dirty="0">
                <a:latin typeface="Times New Roman" panose="02020603050405020304" pitchFamily="18" charset="0"/>
                <a:ea typeface="宋体" panose="02010600030101010101" pitchFamily="2" charset="-122"/>
              </a:rPr>
              <a:t>的 </a:t>
            </a:r>
            <a:r>
              <a:rPr lang="en-US" altLang="zh-CN" sz="2200" dirty="0">
                <a:latin typeface="Times New Roman" panose="02020603050405020304" pitchFamily="18" charset="0"/>
                <a:ea typeface="宋体" panose="02010600030101010101" pitchFamily="2" charset="-122"/>
              </a:rPr>
              <a:t>language model </a:t>
            </a:r>
            <a:r>
              <a:rPr lang="zh-CN" altLang="en-US" sz="2200" dirty="0">
                <a:latin typeface="Times New Roman" panose="02020603050405020304" pitchFamily="18" charset="0"/>
                <a:ea typeface="宋体" panose="02010600030101010101" pitchFamily="2" charset="-122"/>
              </a:rPr>
              <a:t>中包含的知识体现在，如果我们将涉及到一个实体关系的提问，转换成自然语言的完形填空问题，则基于</a:t>
            </a:r>
            <a:r>
              <a:rPr lang="en-US" altLang="zh-CN" sz="2200" dirty="0">
                <a:latin typeface="Times New Roman" panose="02020603050405020304" pitchFamily="18" charset="0"/>
                <a:ea typeface="宋体" panose="02010600030101010101" pitchFamily="2" charset="-122"/>
              </a:rPr>
              <a:t>MLM</a:t>
            </a:r>
            <a:r>
              <a:rPr lang="zh-CN" altLang="en-US" sz="2200" dirty="0">
                <a:latin typeface="Times New Roman" panose="02020603050405020304" pitchFamily="18" charset="0"/>
                <a:ea typeface="宋体" panose="02010600030101010101" pitchFamily="2" charset="-122"/>
              </a:rPr>
              <a:t>方式训练的自然语言可以预测出缺失的单词。</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除了上述出发点，这里作者的另一个贡献是构建了一个</a:t>
            </a:r>
            <a:r>
              <a:rPr lang="en-US" altLang="zh-CN" sz="2200" dirty="0">
                <a:latin typeface="Times New Roman" panose="02020603050405020304" pitchFamily="18" charset="0"/>
                <a:ea typeface="宋体" panose="02010600030101010101" pitchFamily="2" charset="-122"/>
              </a:rPr>
              <a:t>LAMA Probe </a:t>
            </a:r>
            <a:r>
              <a:rPr lang="zh-CN" altLang="en-US" sz="2200" dirty="0">
                <a:latin typeface="Times New Roman" panose="02020603050405020304" pitchFamily="18" charset="0"/>
                <a:ea typeface="宋体" panose="02010600030101010101" pitchFamily="2" charset="-122"/>
              </a:rPr>
              <a:t>数据集，这个数据集可以衡量一个</a:t>
            </a:r>
            <a:r>
              <a:rPr lang="en-US" altLang="zh-CN" sz="2200" dirty="0">
                <a:latin typeface="Times New Roman" panose="02020603050405020304" pitchFamily="18" charset="0"/>
                <a:ea typeface="宋体" panose="02010600030101010101" pitchFamily="2" charset="-122"/>
              </a:rPr>
              <a:t>language model</a:t>
            </a:r>
            <a:r>
              <a:rPr lang="zh-CN" altLang="en-US" sz="2200" dirty="0">
                <a:latin typeface="Times New Roman" panose="02020603050405020304" pitchFamily="18" charset="0"/>
                <a:ea typeface="宋体" panose="02010600030101010101" pitchFamily="2" charset="-122"/>
              </a:rPr>
              <a:t>中的实体关系知识的信息量。</a:t>
            </a:r>
            <a:endParaRPr lang="en-US" altLang="zh-CN"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954107"/>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 Prompt Tuning Can </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BeComparable</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 to Fine-tuning Universally Across Scales and Tasks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35593" y="1773668"/>
            <a:ext cx="6211591" cy="1133965"/>
          </a:xfrm>
          <a:prstGeom prst="rect">
            <a:avLst/>
          </a:prstGeom>
          <a:noFill/>
        </p:spPr>
        <p:txBody>
          <a:bodyPr wrap="square" rtlCol="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Publisher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ACL 2022</a:t>
            </a:r>
            <a:endParaRPr lang="en-US" altLang="zh-CN" sz="2400" b="1" dirty="0">
              <a:latin typeface="Times New Roman" panose="02020603050405020304" pitchFamily="18" charset="0"/>
              <a:ea typeface="宋体" panose="02010600030101010101" pitchFamily="2" charset="-122"/>
            </a:endParaRPr>
          </a:p>
          <a:p>
            <a:pPr>
              <a:lnSpc>
                <a:spcPct val="150000"/>
              </a:lnSpc>
            </a:pPr>
            <a:r>
              <a:rPr lang="en-US" altLang="zh-CN" sz="2400" b="1" dirty="0">
                <a:latin typeface="Times New Roman" panose="02020603050405020304" pitchFamily="18" charset="0"/>
                <a:ea typeface="宋体" panose="02010600030101010101" pitchFamily="2" charset="-122"/>
              </a:rPr>
              <a:t>URL</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https://arxiv.org/abs/2110.07602</a:t>
            </a:r>
            <a:endParaRPr lang="zh-CN" altLang="en-US" sz="2400"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814801" y="3477910"/>
            <a:ext cx="8653249" cy="2186387"/>
          </a:xfrm>
          <a:prstGeom prst="rect">
            <a:avLst/>
          </a:prstGeom>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2707" y="1169710"/>
            <a:ext cx="11259642" cy="510639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200" dirty="0">
                <a:latin typeface="Times New Roman" panose="02020603050405020304" pitchFamily="18" charset="0"/>
                <a:ea typeface="宋体" panose="02010600030101010101" pitchFamily="2" charset="-122"/>
              </a:rPr>
              <a:t>本文的出发点是目前的</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策略，很难在小模型上获得和</a:t>
            </a:r>
            <a:r>
              <a:rPr lang="en-US" altLang="zh-CN" sz="2200" dirty="0">
                <a:latin typeface="Times New Roman" panose="02020603050405020304" pitchFamily="18" charset="0"/>
                <a:ea typeface="宋体" panose="02010600030101010101" pitchFamily="2" charset="-122"/>
              </a:rPr>
              <a:t>finetune</a:t>
            </a:r>
            <a:r>
              <a:rPr lang="zh-CN" altLang="en-US" sz="2200" dirty="0">
                <a:latin typeface="Times New Roman" panose="02020603050405020304" pitchFamily="18" charset="0"/>
                <a:ea typeface="宋体" panose="02010600030101010101" pitchFamily="2" charset="-122"/>
              </a:rPr>
              <a:t>类似的效果，所以这篇论文就借鉴了</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的思想，在</a:t>
            </a:r>
            <a:r>
              <a:rPr lang="en-US" altLang="zh-CN" sz="2200" dirty="0">
                <a:latin typeface="Times New Roman" panose="02020603050405020304" pitchFamily="18" charset="0"/>
                <a:ea typeface="宋体" panose="02010600030101010101" pitchFamily="2" charset="-122"/>
              </a:rPr>
              <a:t>GPT Understands, Too</a:t>
            </a:r>
            <a:r>
              <a:rPr lang="zh-CN" altLang="en-US" sz="2200" dirty="0">
                <a:latin typeface="Times New Roman" panose="02020603050405020304" pitchFamily="18" charset="0"/>
                <a:ea typeface="宋体" panose="02010600030101010101" pitchFamily="2" charset="-122"/>
              </a:rPr>
              <a:t>的基础上提出了</a:t>
            </a:r>
            <a:r>
              <a:rPr lang="en-US" altLang="zh-CN" sz="2200" dirty="0">
                <a:latin typeface="Times New Roman" panose="02020603050405020304" pitchFamily="18" charset="0"/>
                <a:ea typeface="宋体" panose="02010600030101010101" pitchFamily="2" charset="-122"/>
              </a:rPr>
              <a:t>P-Tuning v2</a:t>
            </a:r>
            <a:r>
              <a:rPr lang="zh-CN" altLang="en-US" sz="2200" dirty="0">
                <a:latin typeface="Times New Roman" panose="02020603050405020304" pitchFamily="18" charset="0"/>
                <a:ea typeface="宋体" panose="02010600030101010101" pitchFamily="2" charset="-122"/>
              </a:rPr>
              <a:t>这个</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策略。</a:t>
            </a:r>
            <a:endParaRPr lang="en-US" altLang="zh-CN" sz="2200" dirty="0">
              <a:latin typeface="Times New Roman" panose="02020603050405020304" pitchFamily="18" charset="0"/>
              <a:ea typeface="宋体" panose="02010600030101010101" pitchFamily="2" charset="-122"/>
            </a:endParaRPr>
          </a:p>
          <a:p>
            <a:pPr marL="342900" indent="-342900">
              <a:lnSpc>
                <a:spcPct val="150000"/>
              </a:lnSpc>
              <a:buFont typeface="Wingdings" panose="05000000000000000000" pitchFamily="2" charset="2"/>
              <a:buChar char="Ø"/>
            </a:pPr>
            <a:r>
              <a:rPr lang="zh-CN" altLang="en-US" sz="2200" dirty="0">
                <a:latin typeface="Times New Roman" panose="02020603050405020304" pitchFamily="18" charset="0"/>
                <a:ea typeface="宋体" panose="02010600030101010101" pitchFamily="2" charset="-122"/>
              </a:rPr>
              <a:t>实际这篇论文的模型没有什么特别的地方，基本就是</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策略直接搬过来用的。同时做了一些小修改，并做了一些实验。主要是两个小修改：</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层对</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层的输入进训练编码，这篇论文提到使用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层进行编码可能会对一些任务造成性能的下降。</a:t>
            </a:r>
            <a:endParaRPr lang="zh-CN" altLang="en-US" sz="2200" dirty="0">
              <a:latin typeface="Times New Roman" panose="02020603050405020304" pitchFamily="18"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分类使用的标签问题，对于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任务，一般会使用一些和任务相关的词代替原来的标签，尤其是分类任务，但是这篇论文发现直接使用对应的标签也可以类似甚至更好的性能。</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385585" y="1846502"/>
            <a:ext cx="11613886" cy="4061812"/>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58708" y="1169710"/>
            <a:ext cx="9741530"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这篇论文的实验从模型规模，任务类型，</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添加的层数位置，使用</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还是使用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表示层，</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的长度，使用</a:t>
            </a:r>
            <a:r>
              <a:rPr lang="en-US" altLang="zh-CN" sz="2200" dirty="0">
                <a:latin typeface="Times New Roman" panose="02020603050405020304" pitchFamily="18" charset="0"/>
                <a:ea typeface="宋体" panose="02010600030101010101" pitchFamily="2" charset="-122"/>
              </a:rPr>
              <a:t>Verbalizer</a:t>
            </a:r>
            <a:r>
              <a:rPr lang="zh-CN" altLang="en-US" sz="2200" dirty="0">
                <a:latin typeface="Times New Roman" panose="02020603050405020304" pitchFamily="18" charset="0"/>
                <a:ea typeface="宋体" panose="02010600030101010101" pitchFamily="2" charset="-122"/>
              </a:rPr>
              <a:t>还是使用分类的标签以及多任务学习方面进行了实验。</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62707" y="1169710"/>
            <a:ext cx="11259642" cy="15515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首先是模型的规模的实验，这里选取了两个比较简单的任务的数据集，分别是</a:t>
            </a:r>
            <a:r>
              <a:rPr lang="en-US" altLang="zh-CN" sz="2200" dirty="0">
                <a:latin typeface="Times New Roman" panose="02020603050405020304" pitchFamily="18" charset="0"/>
                <a:ea typeface="宋体" panose="02010600030101010101" pitchFamily="2" charset="-122"/>
              </a:rPr>
              <a:t>GLUE</a:t>
            </a:r>
            <a:r>
              <a:rPr lang="zh-CN" altLang="en-US" sz="2200" dirty="0">
                <a:latin typeface="Times New Roman" panose="02020603050405020304" pitchFamily="18" charset="0"/>
                <a:ea typeface="宋体" panose="02010600030101010101" pitchFamily="2" charset="-122"/>
              </a:rPr>
              <a:t>的单句分类</a:t>
            </a:r>
            <a:r>
              <a:rPr lang="en-US" altLang="zh-CN" sz="2200" dirty="0">
                <a:latin typeface="Times New Roman" panose="02020603050405020304" pitchFamily="18" charset="0"/>
                <a:ea typeface="宋体" panose="02010600030101010101" pitchFamily="2" charset="-122"/>
              </a:rPr>
              <a:t>SST-2</a:t>
            </a:r>
            <a:r>
              <a:rPr lang="zh-CN" altLang="en-US" sz="2200" dirty="0">
                <a:latin typeface="Times New Roman" panose="02020603050405020304" pitchFamily="18" charset="0"/>
                <a:ea typeface="宋体" panose="02010600030101010101" pitchFamily="2" charset="-122"/>
              </a:rPr>
              <a:t>和句对分类</a:t>
            </a:r>
            <a:r>
              <a:rPr lang="en-US" altLang="zh-CN" sz="2200" dirty="0">
                <a:latin typeface="Times New Roman" panose="02020603050405020304" pitchFamily="18" charset="0"/>
                <a:ea typeface="宋体" panose="02010600030101010101" pitchFamily="2" charset="-122"/>
              </a:rPr>
              <a:t>MNLI</a:t>
            </a:r>
            <a:r>
              <a:rPr lang="zh-CN" altLang="en-US" sz="2200" dirty="0">
                <a:latin typeface="Times New Roman" panose="02020603050405020304" pitchFamily="18" charset="0"/>
                <a:ea typeface="宋体" panose="02010600030101010101" pitchFamily="2" charset="-122"/>
              </a:rPr>
              <a:t>，以及</a:t>
            </a:r>
            <a:r>
              <a:rPr lang="en-US" altLang="zh-CN" sz="2200" dirty="0" err="1">
                <a:latin typeface="Times New Roman" panose="02020603050405020304" pitchFamily="18" charset="0"/>
                <a:ea typeface="宋体" panose="02010600030101010101" pitchFamily="2" charset="-122"/>
              </a:rPr>
              <a:t>SuperGLUE</a:t>
            </a:r>
            <a:r>
              <a:rPr lang="zh-CN" altLang="en-US" sz="2200" dirty="0">
                <a:latin typeface="Times New Roman" panose="02020603050405020304" pitchFamily="18" charset="0"/>
                <a:ea typeface="宋体" panose="02010600030101010101" pitchFamily="2" charset="-122"/>
              </a:rPr>
              <a:t>的句对分类</a:t>
            </a:r>
            <a:r>
              <a:rPr lang="en-US" altLang="zh-CN" sz="2200" dirty="0">
                <a:latin typeface="Times New Roman" panose="02020603050405020304" pitchFamily="18" charset="0"/>
                <a:ea typeface="宋体" panose="02010600030101010101" pitchFamily="2" charset="-122"/>
              </a:rPr>
              <a:t>RTE</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CB</a:t>
            </a:r>
            <a:r>
              <a:rPr lang="zh-CN" altLang="en-US" sz="2200" dirty="0">
                <a:latin typeface="Times New Roman" panose="02020603050405020304" pitchFamily="18" charset="0"/>
                <a:ea typeface="宋体" panose="02010600030101010101" pitchFamily="2" charset="-122"/>
              </a:rPr>
              <a:t>和多标题问答分类</a:t>
            </a:r>
            <a:r>
              <a:rPr lang="en-US" altLang="zh-CN" sz="2200" dirty="0" err="1">
                <a:latin typeface="Times New Roman" panose="02020603050405020304" pitchFamily="18" charset="0"/>
                <a:ea typeface="宋体" panose="02010600030101010101" pitchFamily="2" charset="-122"/>
              </a:rPr>
              <a:t>Boolq</a:t>
            </a:r>
            <a:r>
              <a:rPr lang="zh-CN" altLang="en-US" sz="2200" dirty="0">
                <a:latin typeface="Times New Roman" panose="02020603050405020304" pitchFamily="18" charset="0"/>
                <a:ea typeface="宋体" panose="02010600030101010101" pitchFamily="2" charset="-122"/>
              </a:rPr>
              <a:t>。</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53961" y="2950307"/>
            <a:ext cx="10884077" cy="3129537"/>
          </a:xfrm>
          <a:prstGeom prst="rect">
            <a:avLst/>
          </a:prstGeom>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553692" y="1169710"/>
            <a:ext cx="8610216" cy="1861047"/>
          </a:xfrm>
          <a:prstGeom prst="rect">
            <a:avLst/>
          </a:prstGeom>
        </p:spPr>
      </p:pic>
      <p:pic>
        <p:nvPicPr>
          <p:cNvPr id="6" name="图片 5"/>
          <p:cNvPicPr>
            <a:picLocks noChangeAspect="1"/>
          </p:cNvPicPr>
          <p:nvPr/>
        </p:nvPicPr>
        <p:blipFill>
          <a:blip r:embed="rId2"/>
          <a:stretch>
            <a:fillRect/>
          </a:stretch>
        </p:blipFill>
        <p:spPr>
          <a:xfrm>
            <a:off x="1553692" y="3030757"/>
            <a:ext cx="8610216" cy="1732133"/>
          </a:xfrm>
          <a:prstGeom prst="rect">
            <a:avLst/>
          </a:prstGeom>
        </p:spPr>
      </p:pic>
      <p:pic>
        <p:nvPicPr>
          <p:cNvPr id="9" name="图片 8"/>
          <p:cNvPicPr>
            <a:picLocks noChangeAspect="1"/>
          </p:cNvPicPr>
          <p:nvPr/>
        </p:nvPicPr>
        <p:blipFill>
          <a:blip r:embed="rId3"/>
          <a:stretch>
            <a:fillRect/>
          </a:stretch>
        </p:blipFill>
        <p:spPr>
          <a:xfrm>
            <a:off x="1553693" y="4808736"/>
            <a:ext cx="8610216" cy="1826933"/>
          </a:xfrm>
          <a:prstGeom prst="rect">
            <a:avLst/>
          </a:prstGeom>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62707" y="1169710"/>
            <a:ext cx="11259642"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添加的层数位置对实验结果的影响，如下图所示。图中有两条线，紫色的线的横坐标在上面，绿色的横坐标在下面，而横坐标的数字，如</a:t>
            </a:r>
            <a:r>
              <a:rPr lang="en-US" altLang="zh-CN" sz="2200" dirty="0">
                <a:latin typeface="Times New Roman" panose="02020603050405020304" pitchFamily="18" charset="0"/>
                <a:ea typeface="宋体" panose="02010600030101010101" pitchFamily="2" charset="-122"/>
              </a:rPr>
              <a:t>21-24</a:t>
            </a:r>
            <a:r>
              <a:rPr lang="zh-CN" altLang="en-US" sz="2200" dirty="0">
                <a:latin typeface="Times New Roman" panose="02020603050405020304" pitchFamily="18" charset="0"/>
                <a:ea typeface="宋体" panose="02010600030101010101" pitchFamily="2" charset="-122"/>
              </a:rPr>
              <a:t>，表示的是将</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添加到第</a:t>
            </a:r>
            <a:r>
              <a:rPr lang="en-US" altLang="zh-CN" sz="2200" dirty="0">
                <a:latin typeface="Times New Roman" panose="02020603050405020304" pitchFamily="18" charset="0"/>
                <a:ea typeface="宋体" panose="02010600030101010101" pitchFamily="2" charset="-122"/>
              </a:rPr>
              <a:t>21-24</a:t>
            </a:r>
            <a:r>
              <a:rPr lang="zh-CN" altLang="en-US" sz="2200" dirty="0">
                <a:latin typeface="Times New Roman" panose="02020603050405020304" pitchFamily="18" charset="0"/>
                <a:ea typeface="宋体" panose="02010600030101010101" pitchFamily="2" charset="-122"/>
              </a:rPr>
              <a:t>层的位置。实验结果表明，当</a:t>
            </a:r>
            <a:r>
              <a:rPr lang="en-US" altLang="zh-CN" sz="2200" dirty="0">
                <a:latin typeface="Times New Roman" panose="02020603050405020304" pitchFamily="18" charset="0"/>
                <a:ea typeface="宋体" panose="02010600030101010101" pitchFamily="2" charset="-122"/>
              </a:rPr>
              <a:t>Prefix-Tuning</a:t>
            </a:r>
            <a:r>
              <a:rPr lang="zh-CN" altLang="en-US" sz="2200" dirty="0">
                <a:latin typeface="Times New Roman" panose="02020603050405020304" pitchFamily="18" charset="0"/>
                <a:ea typeface="宋体" panose="02010600030101010101" pitchFamily="2" charset="-122"/>
              </a:rPr>
              <a:t>加入的位置越靠近模型的上层时，效果会更优于放入模型的下层。</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371339" y="3229120"/>
            <a:ext cx="6675854" cy="3356318"/>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62707" y="1169710"/>
            <a:ext cx="11259642" cy="30750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之后是使用</a:t>
            </a:r>
            <a:r>
              <a:rPr lang="en-US" altLang="zh-CN" sz="2200" dirty="0">
                <a:latin typeface="Times New Roman" panose="02020603050405020304" pitchFamily="18" charset="0"/>
                <a:ea typeface="宋体" panose="02010600030101010101" pitchFamily="2" charset="-122"/>
              </a:rPr>
              <a:t>embedding</a:t>
            </a:r>
            <a:r>
              <a:rPr lang="zh-CN" altLang="en-US" sz="2200" dirty="0">
                <a:latin typeface="Times New Roman" panose="02020603050405020304" pitchFamily="18" charset="0"/>
                <a:ea typeface="宋体" panose="02010600030101010101" pitchFamily="2" charset="-122"/>
              </a:rPr>
              <a:t>还是使用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表示层以及</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的长度对实验的影响，实验结果如下图所。从图中可以看到，对于是否使用</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层进行初始化</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，针对不同的数据集，得到的结果并不一样，对于</a:t>
            </a:r>
            <a:r>
              <a:rPr lang="en-US" altLang="zh-CN" sz="2200" dirty="0">
                <a:latin typeface="Times New Roman" panose="02020603050405020304" pitchFamily="18" charset="0"/>
                <a:ea typeface="宋体" panose="02010600030101010101" pitchFamily="2" charset="-122"/>
              </a:rPr>
              <a:t>SRL</a:t>
            </a:r>
            <a:r>
              <a:rPr lang="zh-CN" altLang="en-US" sz="2200" dirty="0">
                <a:latin typeface="Times New Roman" panose="02020603050405020304" pitchFamily="18" charset="0"/>
                <a:ea typeface="宋体" panose="02010600030101010101" pitchFamily="2" charset="-122"/>
              </a:rPr>
              <a:t>的数据集，加入</a:t>
            </a:r>
            <a:r>
              <a:rPr lang="en-US" altLang="zh-CN" sz="2200" dirty="0">
                <a:latin typeface="Times New Roman" panose="02020603050405020304" pitchFamily="18" charset="0"/>
                <a:ea typeface="宋体" panose="02010600030101010101" pitchFamily="2" charset="-122"/>
              </a:rPr>
              <a:t>MLP</a:t>
            </a:r>
            <a:r>
              <a:rPr lang="zh-CN" altLang="en-US" sz="2200" dirty="0">
                <a:latin typeface="Times New Roman" panose="02020603050405020304" pitchFamily="18" charset="0"/>
                <a:ea typeface="宋体" panose="02010600030101010101" pitchFamily="2" charset="-122"/>
              </a:rPr>
              <a:t>层之后，反而模型的性能下降了。同时针对</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的长度来看，对于简单的任务来看，</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在较短长度的时候就可以取得较好的结果，但是对于困难的任务，</a:t>
            </a:r>
            <a:r>
              <a:rPr lang="en-US" altLang="zh-CN" sz="2200" dirty="0">
                <a:latin typeface="Times New Roman" panose="02020603050405020304" pitchFamily="18" charset="0"/>
                <a:ea typeface="宋体" panose="02010600030101010101" pitchFamily="2" charset="-122"/>
              </a:rPr>
              <a:t>Prefix</a:t>
            </a:r>
            <a:r>
              <a:rPr lang="zh-CN" altLang="en-US" sz="2200" dirty="0">
                <a:latin typeface="Times New Roman" panose="02020603050405020304" pitchFamily="18" charset="0"/>
                <a:ea typeface="宋体" panose="02010600030101010101" pitchFamily="2" charset="-122"/>
              </a:rPr>
              <a:t>的长度可能需要超过</a:t>
            </a:r>
            <a:r>
              <a:rPr lang="en-US" altLang="zh-CN" sz="2200" dirty="0">
                <a:latin typeface="Times New Roman" panose="02020603050405020304" pitchFamily="18" charset="0"/>
                <a:ea typeface="宋体" panose="02010600030101010101" pitchFamily="2" charset="-122"/>
              </a:rPr>
              <a:t>100</a:t>
            </a:r>
            <a:r>
              <a:rPr lang="zh-CN" altLang="en-US" sz="2200" dirty="0">
                <a:latin typeface="Times New Roman" panose="02020603050405020304" pitchFamily="18" charset="0"/>
                <a:ea typeface="宋体" panose="02010600030101010101" pitchFamily="2" charset="-122"/>
              </a:rPr>
              <a:t>才能产生较好的实验结果。</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33551" y="4182980"/>
            <a:ext cx="11415749" cy="2430991"/>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11157439"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P-Tuning v2:</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62707" y="1169710"/>
            <a:ext cx="11259642" cy="20594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rPr>
              <a:t>使用</a:t>
            </a:r>
            <a:r>
              <a:rPr lang="en-US" altLang="zh-CN" sz="2200" dirty="0">
                <a:latin typeface="Times New Roman" panose="02020603050405020304" pitchFamily="18" charset="0"/>
                <a:ea typeface="宋体" panose="02010600030101010101" pitchFamily="2" charset="-122"/>
              </a:rPr>
              <a:t>Verbalizer</a:t>
            </a:r>
            <a:r>
              <a:rPr lang="zh-CN" altLang="en-US" sz="2200" dirty="0">
                <a:latin typeface="Times New Roman" panose="02020603050405020304" pitchFamily="18" charset="0"/>
                <a:ea typeface="宋体" panose="02010600030101010101" pitchFamily="2" charset="-122"/>
              </a:rPr>
              <a:t>还是使用分类的标签，因为自从</a:t>
            </a:r>
            <a:r>
              <a:rPr lang="en-US" altLang="zh-CN" sz="2200" dirty="0">
                <a:latin typeface="Times New Roman" panose="02020603050405020304" pitchFamily="18" charset="0"/>
                <a:ea typeface="宋体" panose="02010600030101010101" pitchFamily="2" charset="-122"/>
              </a:rPr>
              <a:t>prompt</a:t>
            </a:r>
            <a:r>
              <a:rPr lang="zh-CN" altLang="en-US" sz="2200" dirty="0">
                <a:latin typeface="Times New Roman" panose="02020603050405020304" pitchFamily="18" charset="0"/>
                <a:ea typeface="宋体" panose="02010600030101010101" pitchFamily="2" charset="-122"/>
              </a:rPr>
              <a:t>出来之后，大家都喜欢使用一些和标签语义类似的相关词语来代替原来的标签，但是这篇论文经过实验发现，如果使用原来的标签，对于实验结果而言，并没有特别明显的差异，甚至会更好一些。但是这也带来一个问题，就是在推行到零样本学习或者小样本的学习的时候可能就会存在一些问题。</a:t>
            </a:r>
            <a:endParaRPr lang="zh-CN" altLang="en-US" sz="2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523245" y="3429000"/>
            <a:ext cx="7145510" cy="1661746"/>
          </a:xfrm>
          <a:prstGeom prst="rect">
            <a:avLst/>
          </a:prstGeom>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79910" y="4593346"/>
            <a:ext cx="5022398" cy="707886"/>
          </a:xfrm>
          <a:prstGeom prst="rect">
            <a:avLst/>
          </a:prstGeom>
          <a:noFill/>
        </p:spPr>
        <p:txBody>
          <a:bodyPr wrap="square" rtlCol="0">
            <a:spAutoFit/>
          </a:bodyPr>
          <a:lstStyle/>
          <a:p>
            <a:pPr algn="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报告人：李振</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67" y="63554"/>
            <a:ext cx="890093" cy="743776"/>
          </a:xfrm>
          <a:prstGeom prst="rect">
            <a:avLst/>
          </a:prstGeom>
        </p:spPr>
      </p:pic>
      <p:sp>
        <p:nvSpPr>
          <p:cNvPr id="11" name="文本框 10"/>
          <p:cNvSpPr txBox="1"/>
          <p:nvPr/>
        </p:nvSpPr>
        <p:spPr>
          <a:xfrm>
            <a:off x="957768" y="58310"/>
            <a:ext cx="3944308" cy="507831"/>
          </a:xfrm>
          <a:prstGeom prst="rect">
            <a:avLst/>
          </a:prstGeom>
          <a:noFill/>
        </p:spPr>
        <p:txBody>
          <a:bodyPr wrap="square" rtlCol="0">
            <a:spAutoFit/>
          </a:bodyPr>
          <a:lstStyle/>
          <a:p>
            <a:r>
              <a:rPr lang="zh-CN" altLang="en-US" sz="2700" b="1" dirty="0">
                <a:latin typeface="隶书" panose="02010509060101010101" pitchFamily="49" charset="-122"/>
                <a:ea typeface="隶书" panose="02010509060101010101" pitchFamily="49" charset="-122"/>
                <a:cs typeface="Times New Roman" panose="02020603050405020304" pitchFamily="18" charset="0"/>
              </a:rPr>
              <a:t>机器智能与翻译研究室</a:t>
            </a:r>
            <a:endParaRPr lang="zh-CN" altLang="en-US" sz="2700" b="1"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3" name="文本框 12"/>
          <p:cNvSpPr txBox="1"/>
          <p:nvPr/>
        </p:nvSpPr>
        <p:spPr>
          <a:xfrm>
            <a:off x="1041260" y="446970"/>
            <a:ext cx="4008007" cy="292388"/>
          </a:xfrm>
          <a:prstGeom prst="rect">
            <a:avLst/>
          </a:prstGeom>
          <a:noFill/>
        </p:spPr>
        <p:txBody>
          <a:bodyPr wrap="square" rtlCol="0">
            <a:spAutoFit/>
          </a:bodyPr>
          <a:lstStyle>
            <a:defPPr>
              <a:defRPr lang="zh-CN"/>
            </a:defPPr>
            <a:lvl1pPr>
              <a:defRPr sz="2400" b="1">
                <a:latin typeface="隶书" panose="02010509060101010101" pitchFamily="49" charset="-122"/>
                <a:ea typeface="隶书" panose="02010509060101010101" pitchFamily="49" charset="-122"/>
                <a:cs typeface="Times New Roman" panose="02020603050405020304" pitchFamily="18" charset="0"/>
              </a:defRPr>
            </a:lvl1pPr>
          </a:lstStyle>
          <a:p>
            <a:r>
              <a:rPr lang="zh-CN" altLang="en-US" sz="1300" dirty="0"/>
              <a:t>Machine Intelligence and Translation Lab</a:t>
            </a:r>
            <a:endParaRPr lang="zh-CN" altLang="en-US" sz="1300" dirty="0"/>
          </a:p>
        </p:txBody>
      </p:sp>
      <p:sp>
        <p:nvSpPr>
          <p:cNvPr id="8" name="文本框 7"/>
          <p:cNvSpPr txBox="1"/>
          <p:nvPr/>
        </p:nvSpPr>
        <p:spPr>
          <a:xfrm>
            <a:off x="1219199" y="2875002"/>
            <a:ext cx="9753603" cy="830997"/>
          </a:xfrm>
          <a:prstGeom prst="rect">
            <a:avLst/>
          </a:prstGeom>
          <a:noFill/>
        </p:spPr>
        <p:txBody>
          <a:bodyPr wrap="square" rtlCol="0">
            <a:spAutoFit/>
          </a:bodyPr>
          <a:lstStyle/>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谢谢各位老师同学</a:t>
            </a:r>
            <a:endParaRPr lang="zh-CN" altLang="en-US" sz="4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707" y="1856845"/>
            <a:ext cx="11262947" cy="2567241"/>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作者的贡献总结：</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BERT-large</a:t>
            </a:r>
            <a:r>
              <a:rPr lang="zh-CN" altLang="en-US" sz="2200" dirty="0">
                <a:latin typeface="Times New Roman" panose="02020603050405020304" pitchFamily="18" charset="0"/>
                <a:ea typeface="宋体" panose="02010600030101010101" pitchFamily="2" charset="-122"/>
              </a:rPr>
              <a:t>可以很好的从提取实体关系</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虽然预训练模型可以提取实体关系的，但是对于一些多对多的关系抽取，表现的非常的差</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BERT-large</a:t>
            </a:r>
            <a:r>
              <a:rPr lang="zh-CN" altLang="en-US" sz="2200" dirty="0">
                <a:latin typeface="Times New Roman" panose="02020603050405020304" pitchFamily="18" charset="0"/>
                <a:ea typeface="宋体" panose="02010600030101010101" pitchFamily="2" charset="-122"/>
              </a:rPr>
              <a:t>提取实体关系的能力始终强于其他语言模型</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在开放域的问答数据集上，</a:t>
            </a:r>
            <a:r>
              <a:rPr lang="en-US" altLang="zh-CN" sz="2200" dirty="0">
                <a:latin typeface="Times New Roman" panose="02020603050405020304" pitchFamily="18" charset="0"/>
                <a:ea typeface="宋体" panose="02010600030101010101" pitchFamily="2" charset="-122"/>
              </a:rPr>
              <a:t>BERT-Large</a:t>
            </a:r>
            <a:r>
              <a:rPr lang="zh-CN" altLang="en-US" sz="2200" dirty="0">
                <a:latin typeface="Times New Roman" panose="02020603050405020304" pitchFamily="18" charset="0"/>
                <a:ea typeface="宋体" panose="02010600030101010101" pitchFamily="2" charset="-122"/>
              </a:rPr>
              <a:t>依旧可以取得很好的结果</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64526" y="1530195"/>
            <a:ext cx="11262947" cy="3582904"/>
          </a:xfrm>
          <a:prstGeom prst="rect">
            <a:avLst/>
          </a:prstGeom>
          <a:noFill/>
        </p:spPr>
        <p:txBody>
          <a:bodyPr wrap="square" rtlCol="0">
            <a:spAutoFit/>
          </a:bodyPr>
          <a:lstStyle/>
          <a:p>
            <a:pPr>
              <a:lnSpc>
                <a:spcPct val="150000"/>
              </a:lnSpc>
            </a:pPr>
            <a:r>
              <a:rPr lang="en-US" altLang="zh-CN" sz="2200" dirty="0">
                <a:latin typeface="Times New Roman" panose="02020603050405020304" pitchFamily="18" charset="0"/>
                <a:ea typeface="宋体" panose="02010600030101010101" pitchFamily="2" charset="-122"/>
              </a:rPr>
              <a:t>- Google-RE</a:t>
            </a:r>
            <a:r>
              <a:rPr lang="zh-CN" altLang="en-US" sz="2200" dirty="0">
                <a:latin typeface="Times New Roman" panose="02020603050405020304" pitchFamily="18" charset="0"/>
                <a:ea typeface="宋体" panose="02010600030101010101" pitchFamily="2" charset="-122"/>
              </a:rPr>
              <a:t>：包含了大约</a:t>
            </a:r>
            <a:r>
              <a:rPr lang="en-US" altLang="zh-CN" sz="2200" dirty="0">
                <a:latin typeface="Times New Roman" panose="02020603050405020304" pitchFamily="18" charset="0"/>
                <a:ea typeface="宋体" panose="02010600030101010101" pitchFamily="2" charset="-122"/>
              </a:rPr>
              <a:t>60K</a:t>
            </a:r>
            <a:r>
              <a:rPr lang="zh-CN" altLang="en-US" sz="2200" dirty="0">
                <a:latin typeface="Times New Roman" panose="02020603050405020304" pitchFamily="18" charset="0"/>
                <a:ea typeface="宋体" panose="02010600030101010101" pitchFamily="2" charset="-122"/>
              </a:rPr>
              <a:t>事实和</a:t>
            </a:r>
            <a:r>
              <a:rPr lang="en-US" altLang="zh-CN" sz="2200" dirty="0">
                <a:latin typeface="Times New Roman" panose="02020603050405020304" pitchFamily="18" charset="0"/>
                <a:ea typeface="宋体" panose="02010600030101010101" pitchFamily="2" charset="-122"/>
              </a:rPr>
              <a:t>5</a:t>
            </a:r>
            <a:r>
              <a:rPr lang="zh-CN" altLang="en-US" sz="2200" dirty="0">
                <a:latin typeface="Times New Roman" panose="02020603050405020304" pitchFamily="18" charset="0"/>
                <a:ea typeface="宋体" panose="02010600030101010101" pitchFamily="2" charset="-122"/>
              </a:rPr>
              <a:t>种实体关系，本文从中选取了</a:t>
            </a:r>
            <a:r>
              <a:rPr lang="en-US" altLang="zh-CN" sz="2200" dirty="0">
                <a:latin typeface="Times New Roman" panose="02020603050405020304" pitchFamily="18" charset="0"/>
                <a:ea typeface="宋体" panose="02010600030101010101" pitchFamily="2" charset="-122"/>
              </a:rPr>
              <a:t>3</a:t>
            </a:r>
            <a:r>
              <a:rPr lang="zh-CN" altLang="en-US" sz="2200" dirty="0">
                <a:latin typeface="Times New Roman" panose="02020603050405020304" pitchFamily="18" charset="0"/>
                <a:ea typeface="宋体" panose="02010600030101010101" pitchFamily="2" charset="-122"/>
              </a:rPr>
              <a:t>种实体关系：出生地点、出生日期和死亡地点，并构造成类似于</a:t>
            </a:r>
            <a:r>
              <a:rPr lang="en-US" altLang="zh-CN" sz="2200" dirty="0">
                <a:latin typeface="Times New Roman" panose="02020603050405020304" pitchFamily="18" charset="0"/>
                <a:ea typeface="宋体" panose="02010600030101010101" pitchFamily="2" charset="-122"/>
              </a:rPr>
              <a:t>[S] was born in [O]</a:t>
            </a:r>
            <a:r>
              <a:rPr lang="zh-CN" altLang="en-US" sz="2200" dirty="0">
                <a:latin typeface="Times New Roman" panose="02020603050405020304" pitchFamily="18" charset="0"/>
                <a:ea typeface="宋体" panose="02010600030101010101" pitchFamily="2" charset="-122"/>
              </a:rPr>
              <a:t>的自然语言形式。</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T-</a:t>
            </a:r>
            <a:r>
              <a:rPr lang="en-US" altLang="zh-CN" sz="2200" dirty="0" err="1">
                <a:latin typeface="Times New Roman" panose="02020603050405020304" pitchFamily="18" charset="0"/>
                <a:ea typeface="宋体" panose="02010600030101010101" pitchFamily="2" charset="-122"/>
              </a:rPr>
              <a:t>REx</a:t>
            </a:r>
            <a:r>
              <a:rPr lang="zh-CN" altLang="en-US" sz="2200" dirty="0">
                <a:latin typeface="Times New Roman" panose="02020603050405020304" pitchFamily="18" charset="0"/>
                <a:ea typeface="宋体" panose="02010600030101010101" pitchFamily="2" charset="-122"/>
              </a:rPr>
              <a:t>知识源是维基数据三元组的一个子集，本文从中选取了</a:t>
            </a:r>
            <a:r>
              <a:rPr lang="en-US" altLang="zh-CN" sz="2200" dirty="0">
                <a:latin typeface="Times New Roman" panose="02020603050405020304" pitchFamily="18" charset="0"/>
                <a:ea typeface="宋体" panose="02010600030101010101" pitchFamily="2" charset="-122"/>
              </a:rPr>
              <a:t>41</a:t>
            </a:r>
            <a:r>
              <a:rPr lang="zh-CN" altLang="en-US" sz="2200" dirty="0">
                <a:latin typeface="Times New Roman" panose="02020603050405020304" pitchFamily="18" charset="0"/>
                <a:ea typeface="宋体" panose="02010600030101010101" pitchFamily="2" charset="-122"/>
              </a:rPr>
              <a:t>种实体关系，并为每种关系采样了至多</a:t>
            </a:r>
            <a:r>
              <a:rPr lang="en-US" altLang="zh-CN" sz="2200" dirty="0">
                <a:latin typeface="Times New Roman" panose="02020603050405020304" pitchFamily="18" charset="0"/>
                <a:ea typeface="宋体" panose="02010600030101010101" pitchFamily="2" charset="-122"/>
              </a:rPr>
              <a:t>1000</a:t>
            </a:r>
            <a:r>
              <a:rPr lang="zh-CN" altLang="en-US" sz="2200" dirty="0">
                <a:latin typeface="Times New Roman" panose="02020603050405020304" pitchFamily="18" charset="0"/>
                <a:ea typeface="宋体" panose="02010600030101010101" pitchFamily="2" charset="-122"/>
              </a:rPr>
              <a:t>条事实知识。</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ConceptNet</a:t>
            </a:r>
            <a:r>
              <a:rPr lang="zh-CN" altLang="en-US" sz="2200" dirty="0">
                <a:latin typeface="Times New Roman" panose="02020603050405020304" pitchFamily="18" charset="0"/>
                <a:ea typeface="宋体" panose="02010600030101010101" pitchFamily="2" charset="-122"/>
              </a:rPr>
              <a:t>：</a:t>
            </a:r>
            <a:r>
              <a:rPr lang="en-US" altLang="zh-CN" sz="2200" dirty="0" err="1">
                <a:latin typeface="Times New Roman" panose="02020603050405020304" pitchFamily="18" charset="0"/>
                <a:ea typeface="宋体" panose="02010600030101010101" pitchFamily="2" charset="-122"/>
              </a:rPr>
              <a:t>ConceptNet</a:t>
            </a:r>
            <a:r>
              <a:rPr lang="zh-CN" altLang="en-US" sz="2200" dirty="0">
                <a:latin typeface="Times New Roman" panose="02020603050405020304" pitchFamily="18" charset="0"/>
                <a:ea typeface="宋体" panose="02010600030101010101" pitchFamily="2" charset="-122"/>
              </a:rPr>
              <a:t>是一个多语言的知识库，本文从中选取了英文部分的</a:t>
            </a:r>
            <a:r>
              <a:rPr lang="en-US" altLang="zh-CN" sz="2200" dirty="0">
                <a:latin typeface="Times New Roman" panose="02020603050405020304" pitchFamily="18" charset="0"/>
                <a:ea typeface="宋体" panose="02010600030101010101" pitchFamily="2" charset="-122"/>
              </a:rPr>
              <a:t>16</a:t>
            </a:r>
            <a:r>
              <a:rPr lang="zh-CN" altLang="en-US" sz="2200" dirty="0">
                <a:latin typeface="Times New Roman" panose="02020603050405020304" pitchFamily="18" charset="0"/>
                <a:ea typeface="宋体" panose="02010600030101010101" pitchFamily="2" charset="-122"/>
              </a:rPr>
              <a:t>种实体关系。</a:t>
            </a:r>
            <a:endParaRPr lang="zh-CN" altLang="en-US" sz="2200" dirty="0">
              <a:latin typeface="Times New Roman" panose="02020603050405020304" pitchFamily="18" charset="0"/>
              <a:ea typeface="宋体" panose="02010600030101010101" pitchFamily="2" charset="-122"/>
            </a:endParaRPr>
          </a:p>
          <a:p>
            <a:pPr>
              <a:lnSpc>
                <a:spcPct val="150000"/>
              </a:lnSpc>
            </a:pPr>
            <a:r>
              <a:rPr lang="en-US" altLang="zh-CN" sz="2200" dirty="0">
                <a:latin typeface="Times New Roman" panose="02020603050405020304" pitchFamily="18" charset="0"/>
                <a:ea typeface="宋体" panose="02010600030101010101" pitchFamily="2" charset="-122"/>
              </a:rPr>
              <a:t>- </a:t>
            </a:r>
            <a:r>
              <a:rPr lang="en-US" altLang="zh-CN" sz="2200" dirty="0" err="1">
                <a:latin typeface="Times New Roman" panose="02020603050405020304" pitchFamily="18" charset="0"/>
                <a:ea typeface="宋体" panose="02010600030101010101" pitchFamily="2" charset="-122"/>
              </a:rPr>
              <a:t>SQuAD</a:t>
            </a: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QA</a:t>
            </a:r>
            <a:r>
              <a:rPr lang="zh-CN" altLang="en-US" sz="2200" dirty="0">
                <a:latin typeface="Times New Roman" panose="02020603050405020304" pitchFamily="18" charset="0"/>
                <a:ea typeface="宋体" panose="02010600030101010101" pitchFamily="2" charset="-122"/>
              </a:rPr>
              <a:t>数据集，本文从中选取了</a:t>
            </a:r>
            <a:r>
              <a:rPr lang="en-US" altLang="zh-CN" sz="2200" dirty="0">
                <a:latin typeface="Times New Roman" panose="02020603050405020304" pitchFamily="18" charset="0"/>
                <a:ea typeface="宋体" panose="02010600030101010101" pitchFamily="2" charset="-122"/>
              </a:rPr>
              <a:t>305</a:t>
            </a:r>
            <a:r>
              <a:rPr lang="zh-CN" altLang="en-US" sz="2200" dirty="0">
                <a:latin typeface="Times New Roman" panose="02020603050405020304" pitchFamily="18" charset="0"/>
                <a:ea typeface="宋体" panose="02010600030101010101" pitchFamily="2" charset="-122"/>
              </a:rPr>
              <a:t>个的问题，并将其转换为完形填空的形式。</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707" y="1327972"/>
            <a:ext cx="11262947" cy="3075073"/>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作者将这些数据中的实体关系知识都转换成了完形填空的问题。举个例子来说，有三元组（</a:t>
            </a:r>
            <a:r>
              <a:rPr lang="en-US" altLang="zh-CN" sz="2200" dirty="0">
                <a:latin typeface="Times New Roman" panose="02020603050405020304" pitchFamily="18" charset="0"/>
                <a:ea typeface="宋体" panose="02010600030101010101" pitchFamily="2" charset="-122"/>
              </a:rPr>
              <a:t>SUBJECT, RELATION, OBJECT</a:t>
            </a:r>
            <a:r>
              <a:rPr lang="zh-CN" altLang="en-US" sz="2200" dirty="0">
                <a:latin typeface="Times New Roman" panose="02020603050405020304" pitchFamily="18" charset="0"/>
                <a:ea typeface="宋体" panose="02010600030101010101" pitchFamily="2" charset="-122"/>
              </a:rPr>
              <a:t>）实体关系知识 （</a:t>
            </a:r>
            <a:r>
              <a:rPr lang="en-US" altLang="zh-CN" sz="2200" dirty="0">
                <a:latin typeface="Times New Roman" panose="02020603050405020304" pitchFamily="18" charset="0"/>
                <a:ea typeface="宋体" panose="02010600030101010101" pitchFamily="2" charset="-122"/>
              </a:rPr>
              <a:t>Dante, born-in, Florence</a:t>
            </a:r>
            <a:r>
              <a:rPr lang="zh-CN" altLang="en-US" sz="2200" dirty="0">
                <a:latin typeface="Times New Roman" panose="02020603050405020304" pitchFamily="18" charset="0"/>
                <a:ea typeface="宋体" panose="02010600030101010101" pitchFamily="2" charset="-122"/>
              </a:rPr>
              <a:t>）。我们可以就该知识提问：</a:t>
            </a:r>
            <a:r>
              <a:rPr lang="en-US" altLang="zh-CN" sz="2200" dirty="0">
                <a:latin typeface="Times New Roman" panose="02020603050405020304" pitchFamily="18" charset="0"/>
                <a:ea typeface="宋体" panose="02010600030101010101" pitchFamily="2" charset="-122"/>
              </a:rPr>
              <a:t>Where was Dante born in? </a:t>
            </a:r>
            <a:r>
              <a:rPr lang="zh-CN" altLang="en-US" sz="2200" dirty="0">
                <a:latin typeface="Times New Roman" panose="02020603050405020304" pitchFamily="18" charset="0"/>
                <a:ea typeface="宋体" panose="02010600030101010101" pitchFamily="2" charset="-122"/>
              </a:rPr>
              <a:t>我们进一步可以将这样的问题改写成 </a:t>
            </a:r>
            <a:r>
              <a:rPr lang="en-US" altLang="zh-CN" sz="2200" dirty="0">
                <a:latin typeface="Times New Roman" panose="02020603050405020304" pitchFamily="18" charset="0"/>
                <a:ea typeface="宋体" panose="02010600030101010101" pitchFamily="2" charset="-122"/>
              </a:rPr>
              <a:t>Dante was born in [MASK]</a:t>
            </a:r>
            <a:r>
              <a:rPr lang="zh-CN" altLang="en-US" sz="2200" dirty="0">
                <a:latin typeface="Times New Roman" panose="02020603050405020304" pitchFamily="18" charset="0"/>
                <a:ea typeface="宋体" panose="02010600030101010101" pitchFamily="2" charset="-122"/>
              </a:rPr>
              <a:t>。对最后这种形式，我们只需要用</a:t>
            </a:r>
            <a:r>
              <a:rPr lang="en-US" altLang="zh-CN" sz="2200" dirty="0">
                <a:latin typeface="Times New Roman" panose="02020603050405020304" pitchFamily="18" charset="0"/>
                <a:ea typeface="宋体" panose="02010600030101010101" pitchFamily="2" charset="-122"/>
              </a:rPr>
              <a:t>pretrain</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做一次</a:t>
            </a:r>
            <a:r>
              <a:rPr lang="en-US" altLang="zh-CN" sz="2200" dirty="0">
                <a:latin typeface="Times New Roman" panose="02020603050405020304" pitchFamily="18" charset="0"/>
                <a:ea typeface="宋体" panose="02010600030101010101" pitchFamily="2" charset="-122"/>
              </a:rPr>
              <a:t>MLM</a:t>
            </a:r>
            <a:r>
              <a:rPr lang="zh-CN" altLang="en-US" sz="2200" dirty="0">
                <a:latin typeface="Times New Roman" panose="02020603050405020304" pitchFamily="18" charset="0"/>
                <a:ea typeface="宋体" panose="02010600030101010101" pitchFamily="2" charset="-122"/>
              </a:rPr>
              <a:t>的</a:t>
            </a:r>
            <a:r>
              <a:rPr lang="en-US" altLang="zh-CN" sz="2200" dirty="0">
                <a:latin typeface="Times New Roman" panose="02020603050405020304" pitchFamily="18" charset="0"/>
                <a:ea typeface="宋体" panose="02010600030101010101" pitchFamily="2" charset="-122"/>
              </a:rPr>
              <a:t>inference</a:t>
            </a:r>
            <a:r>
              <a:rPr lang="zh-CN" altLang="en-US" sz="2200" dirty="0">
                <a:latin typeface="Times New Roman" panose="02020603050405020304" pitchFamily="18" charset="0"/>
                <a:ea typeface="宋体" panose="02010600030101010101" pitchFamily="2" charset="-122"/>
              </a:rPr>
              <a:t>即可得到一个回答。如果</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预测</a:t>
            </a:r>
            <a:r>
              <a:rPr lang="en-US" altLang="zh-CN" sz="2200" dirty="0">
                <a:latin typeface="Times New Roman" panose="02020603050405020304" pitchFamily="18" charset="0"/>
                <a:ea typeface="宋体" panose="02010600030101010101" pitchFamily="2" charset="-122"/>
              </a:rPr>
              <a:t>[MASK]</a:t>
            </a:r>
            <a:r>
              <a:rPr lang="zh-CN" altLang="en-US" sz="2200" dirty="0">
                <a:latin typeface="Times New Roman" panose="02020603050405020304" pitchFamily="18" charset="0"/>
                <a:ea typeface="宋体" panose="02010600030101010101" pitchFamily="2" charset="-122"/>
              </a:rPr>
              <a:t>为</a:t>
            </a:r>
            <a:r>
              <a:rPr lang="en-US" altLang="zh-CN" sz="2200" dirty="0">
                <a:latin typeface="Times New Roman" panose="02020603050405020304" pitchFamily="18" charset="0"/>
                <a:ea typeface="宋体" panose="02010600030101010101" pitchFamily="2" charset="-122"/>
              </a:rPr>
              <a:t>Florence</a:t>
            </a:r>
            <a:r>
              <a:rPr lang="zh-CN" altLang="en-US" sz="2200" dirty="0">
                <a:latin typeface="Times New Roman" panose="02020603050405020304" pitchFamily="18" charset="0"/>
                <a:ea typeface="宋体" panose="02010600030101010101" pitchFamily="2" charset="-122"/>
              </a:rPr>
              <a:t>，则</a:t>
            </a:r>
            <a:r>
              <a:rPr lang="en-US" altLang="zh-CN" sz="2200" dirty="0">
                <a:latin typeface="Times New Roman" panose="02020603050405020304" pitchFamily="18" charset="0"/>
                <a:ea typeface="宋体" panose="02010600030101010101" pitchFamily="2" charset="-122"/>
              </a:rPr>
              <a:t>pre train</a:t>
            </a:r>
            <a:r>
              <a:rPr lang="zh-CN" altLang="en-US" sz="2200" dirty="0">
                <a:latin typeface="Times New Roman" panose="02020603050405020304" pitchFamily="18" charset="0"/>
                <a:ea typeface="宋体" panose="02010600030101010101" pitchFamily="2" charset="-122"/>
              </a:rPr>
              <a:t>之后的 </a:t>
            </a:r>
            <a:r>
              <a:rPr lang="en-US" altLang="zh-CN" sz="2200" dirty="0">
                <a:latin typeface="Times New Roman" panose="02020603050405020304" pitchFamily="18" charset="0"/>
                <a:ea typeface="宋体" panose="02010600030101010101" pitchFamily="2" charset="-122"/>
              </a:rPr>
              <a:t>BERT </a:t>
            </a:r>
            <a:r>
              <a:rPr lang="zh-CN" altLang="en-US" sz="2200" dirty="0">
                <a:latin typeface="Times New Roman" panose="02020603050405020304" pitchFamily="18" charset="0"/>
                <a:ea typeface="宋体" panose="02010600030101010101" pitchFamily="2" charset="-122"/>
              </a:rPr>
              <a:t>就捕获到了 （</a:t>
            </a:r>
            <a:r>
              <a:rPr lang="en-US" altLang="zh-CN" sz="2200" dirty="0">
                <a:latin typeface="Times New Roman" panose="02020603050405020304" pitchFamily="18" charset="0"/>
                <a:ea typeface="宋体" panose="02010600030101010101" pitchFamily="2" charset="-122"/>
              </a:rPr>
              <a:t>Dante, born-in, Florence</a:t>
            </a:r>
            <a:r>
              <a:rPr lang="zh-CN" altLang="en-US" sz="2200" dirty="0">
                <a:latin typeface="Times New Roman" panose="02020603050405020304" pitchFamily="18" charset="0"/>
                <a:ea typeface="宋体" panose="02010600030101010101" pitchFamily="2" charset="-122"/>
              </a:rPr>
              <a:t>）这一条实体关系知识。</a:t>
            </a:r>
            <a:endParaRPr lang="zh-CN" altLang="en-US" sz="2200" dirty="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1746" y="1397977"/>
            <a:ext cx="8017546" cy="5284177"/>
          </a:xfrm>
          <a:prstGeom prst="rect">
            <a:avLst/>
          </a:prstGeom>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7" y="646490"/>
            <a:ext cx="8695593" cy="523220"/>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Language Models as Knowledge Bases</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707" y="1327972"/>
            <a:ext cx="11262947" cy="1551579"/>
          </a:xfrm>
          <a:prstGeom prst="rect">
            <a:avLst/>
          </a:prstGeom>
          <a:noFill/>
        </p:spPr>
        <p:txBody>
          <a:bodyPr wrap="square" rtlCol="0">
            <a:spAutoFit/>
          </a:bodyPr>
          <a:lstStyle/>
          <a:p>
            <a:pPr>
              <a:lnSpc>
                <a:spcPct val="150000"/>
              </a:lnSpc>
            </a:pPr>
            <a:r>
              <a:rPr lang="zh-CN" altLang="en-US" sz="2200" dirty="0">
                <a:latin typeface="Times New Roman" panose="02020603050405020304" pitchFamily="18" charset="0"/>
                <a:ea typeface="宋体" panose="02010600030101010101" pitchFamily="2" charset="-122"/>
              </a:rPr>
              <a:t>实验部分，本文分别对两个单向的语言模型</a:t>
            </a:r>
            <a:r>
              <a:rPr lang="en-US" altLang="zh-CN" sz="2200" dirty="0" err="1">
                <a:latin typeface="Times New Roman" panose="02020603050405020304" pitchFamily="18" charset="0"/>
                <a:ea typeface="宋体" panose="02010600030101010101" pitchFamily="2" charset="-122"/>
              </a:rPr>
              <a:t>fairseq-fconv</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Transformer-XL</a:t>
            </a:r>
            <a:r>
              <a:rPr lang="zh-CN" altLang="en-US" sz="2200" dirty="0">
                <a:latin typeface="Times New Roman" panose="02020603050405020304" pitchFamily="18" charset="0"/>
                <a:ea typeface="宋体" panose="02010600030101010101" pitchFamily="2" charset="-122"/>
              </a:rPr>
              <a:t>以及两个双向的语言模型</a:t>
            </a:r>
            <a:r>
              <a:rPr lang="en-US" altLang="zh-CN" sz="2200" dirty="0" err="1">
                <a:latin typeface="Times New Roman" panose="02020603050405020304" pitchFamily="18" charset="0"/>
                <a:ea typeface="宋体" panose="02010600030101010101" pitchFamily="2" charset="-122"/>
              </a:rPr>
              <a:t>ELMo</a:t>
            </a:r>
            <a:r>
              <a:rPr lang="zh-CN" altLang="en-US" sz="2200" dirty="0">
                <a:latin typeface="Times New Roman" panose="02020603050405020304" pitchFamily="18" charset="0"/>
                <a:ea typeface="宋体" panose="02010600030101010101" pitchFamily="2" charset="-122"/>
              </a:rPr>
              <a:t>和</a:t>
            </a:r>
            <a:r>
              <a:rPr lang="en-US" altLang="zh-CN" sz="2200" dirty="0">
                <a:latin typeface="Times New Roman" panose="02020603050405020304" pitchFamily="18" charset="0"/>
                <a:ea typeface="宋体" panose="02010600030101010101" pitchFamily="2" charset="-122"/>
              </a:rPr>
              <a:t>BERT</a:t>
            </a:r>
            <a:r>
              <a:rPr lang="zh-CN" altLang="en-US" sz="2200" dirty="0">
                <a:latin typeface="Times New Roman" panose="02020603050405020304" pitchFamily="18" charset="0"/>
                <a:ea typeface="宋体" panose="02010600030101010101" pitchFamily="2" charset="-122"/>
              </a:rPr>
              <a:t>进行了实验测试，使用</a:t>
            </a:r>
            <a:r>
              <a:rPr lang="en-US" altLang="zh-CN" sz="2200" dirty="0" err="1">
                <a:latin typeface="Times New Roman" panose="02020603050405020304" pitchFamily="18" charset="0"/>
                <a:ea typeface="宋体" panose="02010600030101010101" pitchFamily="2" charset="-122"/>
              </a:rPr>
              <a:t>precision@k</a:t>
            </a:r>
            <a:r>
              <a:rPr lang="en-US" altLang="zh-CN" sz="2200" dirty="0">
                <a:latin typeface="Times New Roman" panose="02020603050405020304" pitchFamily="18" charset="0"/>
                <a:ea typeface="宋体" panose="02010600030101010101" pitchFamily="2" charset="-122"/>
              </a:rPr>
              <a:t>(</a:t>
            </a:r>
            <a:r>
              <a:rPr lang="en-US" altLang="zh-CN" sz="2200" dirty="0" err="1">
                <a:latin typeface="Times New Roman" panose="02020603050405020304" pitchFamily="18" charset="0"/>
                <a:ea typeface="宋体" panose="02010600030101010101" pitchFamily="2" charset="-122"/>
              </a:rPr>
              <a:t>p@k</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来表示模型预测的前</a:t>
            </a:r>
            <a:r>
              <a:rPr lang="en-US" altLang="zh-CN" sz="2200" dirty="0">
                <a:latin typeface="Times New Roman" panose="02020603050405020304" pitchFamily="18" charset="0"/>
                <a:ea typeface="宋体" panose="02010600030101010101" pitchFamily="2" charset="-122"/>
              </a:rPr>
              <a:t>K</a:t>
            </a:r>
            <a:r>
              <a:rPr lang="zh-CN" altLang="en-US" sz="2200" dirty="0">
                <a:latin typeface="Times New Roman" panose="02020603050405020304" pitchFamily="18" charset="0"/>
                <a:ea typeface="宋体" panose="02010600030101010101" pitchFamily="2" charset="-122"/>
              </a:rPr>
              <a:t>个词中，命中正确答案的准确率。</a:t>
            </a:r>
            <a:endParaRPr lang="zh-CN" altLang="en-US" sz="2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628" y="2892685"/>
            <a:ext cx="11144250" cy="2809875"/>
          </a:xfrm>
          <a:prstGeom prst="rect">
            <a:avLst/>
          </a:prstGeom>
        </p:spPr>
      </p:pic>
    </p:spTree>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8220</Words>
  <Application>WPS 演示</Application>
  <PresentationFormat>宽屏</PresentationFormat>
  <Paragraphs>244</Paragraphs>
  <Slides>49</Slides>
  <Notes>49</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49</vt:i4>
      </vt:variant>
    </vt:vector>
  </HeadingPairs>
  <TitlesOfParts>
    <vt:vector size="66" baseType="lpstr">
      <vt:lpstr>Arial</vt:lpstr>
      <vt:lpstr>宋体</vt:lpstr>
      <vt:lpstr>Wingdings</vt:lpstr>
      <vt:lpstr>Times New Roman</vt:lpstr>
      <vt:lpstr>隶书</vt:lpstr>
      <vt:lpstr>微软雅黑</vt:lpstr>
      <vt:lpstr>Arial Unicode MS</vt:lpstr>
      <vt:lpstr>等线 Light</vt:lpstr>
      <vt:lpstr>等线</vt:lpstr>
      <vt:lpstr>Cambria Math</vt:lpstr>
      <vt:lpstr>Consolas</vt:lpstr>
      <vt:lpstr>Arial Black</vt:lpstr>
      <vt:lpstr>黑体</vt:lpstr>
      <vt:lpstr>Lucida Sans</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乾</dc:creator>
  <cp:lastModifiedBy>夏时雨</cp:lastModifiedBy>
  <cp:revision>1782</cp:revision>
  <dcterms:created xsi:type="dcterms:W3CDTF">2020-10-21T14:08:00Z</dcterms:created>
  <dcterms:modified xsi:type="dcterms:W3CDTF">2022-04-19T08:22:27Z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5C89CA6580974B4B86786F884A0632F3</vt:lpwstr>
  </property>
  <property fmtid="{D5CDD505-2E9C-101B-9397-08002B2CF9AE}" pid="3" name="KSOProductBuildVer">
    <vt:lpwstr>2052-11.1.0.11636</vt:lpwstr>
  </property>
</Properties>
</file>